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16" r:id="rId2"/>
    <p:sldId id="317" r:id="rId3"/>
    <p:sldId id="318" r:id="rId4"/>
    <p:sldId id="319" r:id="rId5"/>
    <p:sldId id="320" r:id="rId6"/>
    <p:sldId id="344" r:id="rId7"/>
    <p:sldId id="345" r:id="rId8"/>
    <p:sldId id="347" r:id="rId9"/>
    <p:sldId id="348" r:id="rId10"/>
    <p:sldId id="380" r:id="rId11"/>
    <p:sldId id="381" r:id="rId12"/>
    <p:sldId id="374" r:id="rId13"/>
    <p:sldId id="375" r:id="rId14"/>
    <p:sldId id="376" r:id="rId15"/>
    <p:sldId id="377" r:id="rId16"/>
    <p:sldId id="378" r:id="rId17"/>
    <p:sldId id="379" r:id="rId18"/>
    <p:sldId id="382" r:id="rId19"/>
    <p:sldId id="383" r:id="rId20"/>
    <p:sldId id="388" r:id="rId21"/>
    <p:sldId id="392" r:id="rId22"/>
    <p:sldId id="386" r:id="rId23"/>
    <p:sldId id="389" r:id="rId24"/>
    <p:sldId id="390" r:id="rId25"/>
    <p:sldId id="391" r:id="rId26"/>
    <p:sldId id="357" r:id="rId27"/>
    <p:sldId id="325" r:id="rId28"/>
    <p:sldId id="358" r:id="rId29"/>
    <p:sldId id="359" r:id="rId30"/>
    <p:sldId id="360" r:id="rId31"/>
    <p:sldId id="361" r:id="rId32"/>
    <p:sldId id="363" r:id="rId33"/>
    <p:sldId id="364" r:id="rId34"/>
    <p:sldId id="365" r:id="rId35"/>
    <p:sldId id="366" r:id="rId36"/>
    <p:sldId id="367" r:id="rId37"/>
    <p:sldId id="368" r:id="rId38"/>
    <p:sldId id="369" r:id="rId39"/>
    <p:sldId id="370" r:id="rId40"/>
    <p:sldId id="371" r:id="rId41"/>
    <p:sldId id="372" r:id="rId42"/>
    <p:sldId id="373"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AE98"/>
    <a:srgbClr val="31A222"/>
    <a:srgbClr val="EB94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210" autoAdjust="0"/>
  </p:normalViewPr>
  <p:slideViewPr>
    <p:cSldViewPr>
      <p:cViewPr>
        <p:scale>
          <a:sx n="69" d="100"/>
          <a:sy n="69" d="100"/>
        </p:scale>
        <p:origin x="-1920" y="-3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0C11D6A-67EC-431B-A5B5-777110A6112A}" type="datetimeFigureOut">
              <a:rPr lang="en-US"/>
              <a:pPr>
                <a:defRPr/>
              </a:pPr>
              <a:t>9/4/2014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0468B7F-8212-469E-B1C6-2792CFDC2E10}" type="slidenum">
              <a:rPr lang="en-US"/>
              <a:pPr>
                <a:defRPr/>
              </a:pPr>
              <a:t>‹#›</a:t>
            </a:fld>
            <a:endParaRPr lang="en-US"/>
          </a:p>
        </p:txBody>
      </p:sp>
    </p:spTree>
    <p:extLst>
      <p:ext uri="{BB962C8B-B14F-4D97-AF65-F5344CB8AC3E}">
        <p14:creationId xmlns:p14="http://schemas.microsoft.com/office/powerpoint/2010/main" val="37492918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A9BD52B-331A-45EF-A19F-B9E8EEB2F40C}" type="datetimeFigureOut">
              <a:rPr lang="en-US"/>
              <a:pPr>
                <a:defRPr/>
              </a:pPr>
              <a:t>9/4/2014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4F7C15-B583-45FB-9AB4-5AB47E573CB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AC0B01-5F3C-41BF-BC86-802AFDC4CED1}" type="datetimeFigureOut">
              <a:rPr lang="en-US"/>
              <a:pPr>
                <a:defRPr/>
              </a:pPr>
              <a:t>9/4/2014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C8399-BED9-404A-A242-53DE060BE15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86113D-4A97-4320-AFDA-85B0BFA761DE}" type="datetimeFigureOut">
              <a:rPr lang="en-US"/>
              <a:pPr>
                <a:defRPr/>
              </a:pPr>
              <a:t>9/4/2014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DF68F2-5F43-4C38-80FC-7AADB01CBFD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3C8C38-4C32-4D14-957D-606130600B62}" type="datetimeFigureOut">
              <a:rPr lang="en-US"/>
              <a:pPr>
                <a:defRPr/>
              </a:pPr>
              <a:t>9/4/2014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B3CF37-3494-4D78-B3CD-A7CC27CEED7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C234732-098B-4E91-BA0A-84FB59E710F2}" type="datetimeFigureOut">
              <a:rPr lang="en-US"/>
              <a:pPr>
                <a:defRPr/>
              </a:pPr>
              <a:t>9/4/2014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F9A1F3-563E-4BB7-8D42-AA7CE1A5228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EC8A140-8653-4E00-B0DF-6548C200994E}" type="datetimeFigureOut">
              <a:rPr lang="en-US"/>
              <a:pPr>
                <a:defRPr/>
              </a:pPr>
              <a:t>9/4/2014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9ECAE3-53D2-479E-B5AC-E9A84A3916A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CB04A1C-A244-4CF7-A49C-C7C1A44072BB}" type="datetimeFigureOut">
              <a:rPr lang="en-US"/>
              <a:pPr>
                <a:defRPr/>
              </a:pPr>
              <a:t>9/4/2014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F99BE5E-CFE8-4F34-886A-EDD7A131547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3E333EA-16DF-42FC-9D25-5ED86D6E3A43}" type="datetimeFigureOut">
              <a:rPr lang="en-US"/>
              <a:pPr>
                <a:defRPr/>
              </a:pPr>
              <a:t>9/4/2014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AED87A-56CF-4BD0-ACC7-2970FAF16A0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D5B8B5-E4CC-404C-AE1A-A93612D7C628}" type="datetimeFigureOut">
              <a:rPr lang="en-US"/>
              <a:pPr>
                <a:defRPr/>
              </a:pPr>
              <a:t>9/4/2014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CC7BC3B-31C3-4CF0-8CFE-509887587E0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89A20F-FE4F-44CB-AAB8-BFB6238F990E}" type="datetimeFigureOut">
              <a:rPr lang="en-US"/>
              <a:pPr>
                <a:defRPr/>
              </a:pPr>
              <a:t>9/4/2014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41C4C1-1BC0-4ACF-81AD-0CB201E6899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23287C-7F6C-42C1-816F-D3CECCC590D2}" type="datetimeFigureOut">
              <a:rPr lang="en-US"/>
              <a:pPr>
                <a:defRPr/>
              </a:pPr>
              <a:t>9/4/2014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18614D-E4C5-4D21-AAA6-4473E311B12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8143BD-FA1D-4FB4-8C12-6F0CC673741E}" type="datetimeFigureOut">
              <a:rPr lang="en-US"/>
              <a:pPr>
                <a:defRPr/>
              </a:pPr>
              <a:t>9/4/2014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6BEAB35-DF69-49F2-AD02-DD22EDDC8C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21"/>
          <p:cNvSpPr txBox="1">
            <a:spLocks noChangeArrowheads="1"/>
          </p:cNvSpPr>
          <p:nvPr/>
        </p:nvSpPr>
        <p:spPr bwMode="auto">
          <a:xfrm>
            <a:off x="1676400" y="1981200"/>
            <a:ext cx="6264275" cy="366713"/>
          </a:xfrm>
          <a:prstGeom prst="rect">
            <a:avLst/>
          </a:prstGeom>
          <a:noFill/>
          <a:ln w="9525">
            <a:noFill/>
            <a:miter lim="800000"/>
            <a:headEnd/>
            <a:tailEnd/>
          </a:ln>
        </p:spPr>
        <p:txBody>
          <a:bodyPr>
            <a:spAutoFit/>
          </a:bodyPr>
          <a:lstStyle/>
          <a:p>
            <a:endParaRPr lang="en-US">
              <a:latin typeface="Calibri" pitchFamily="34" charset="0"/>
            </a:endParaRPr>
          </a:p>
        </p:txBody>
      </p:sp>
      <p:sp>
        <p:nvSpPr>
          <p:cNvPr id="83970" name="Text Box 22"/>
          <p:cNvSpPr txBox="1">
            <a:spLocks noChangeArrowheads="1"/>
          </p:cNvSpPr>
          <p:nvPr/>
        </p:nvSpPr>
        <p:spPr bwMode="auto">
          <a:xfrm>
            <a:off x="404813" y="3043237"/>
            <a:ext cx="8205787" cy="461963"/>
          </a:xfrm>
          <a:prstGeom prst="rect">
            <a:avLst/>
          </a:prstGeom>
          <a:noFill/>
          <a:ln w="9525">
            <a:noFill/>
            <a:miter lim="800000"/>
            <a:headEnd/>
            <a:tailEnd/>
          </a:ln>
        </p:spPr>
        <p:txBody>
          <a:bodyPr>
            <a:spAutoFit/>
          </a:bodyPr>
          <a:lstStyle/>
          <a:p>
            <a:pPr algn="ctr"/>
            <a:r>
              <a:rPr lang="en-US" sz="2400" b="1" dirty="0">
                <a:solidFill>
                  <a:srgbClr val="2CAE98"/>
                </a:solidFill>
                <a:cs typeface="Arial" charset="0"/>
              </a:rPr>
              <a:t>WELCOME TO</a:t>
            </a:r>
          </a:p>
        </p:txBody>
      </p:sp>
      <p:sp>
        <p:nvSpPr>
          <p:cNvPr id="83972" name="Text Box 22"/>
          <p:cNvSpPr txBox="1">
            <a:spLocks noChangeArrowheads="1"/>
          </p:cNvSpPr>
          <p:nvPr/>
        </p:nvSpPr>
        <p:spPr bwMode="auto">
          <a:xfrm>
            <a:off x="432522" y="3505200"/>
            <a:ext cx="8216900" cy="1108075"/>
          </a:xfrm>
          <a:prstGeom prst="rect">
            <a:avLst/>
          </a:prstGeom>
          <a:noFill/>
          <a:ln w="9525">
            <a:noFill/>
            <a:miter lim="800000"/>
            <a:headEnd/>
            <a:tailEnd/>
          </a:ln>
        </p:spPr>
        <p:txBody>
          <a:bodyPr>
            <a:spAutoFit/>
          </a:bodyPr>
          <a:lstStyle/>
          <a:p>
            <a:pPr algn="ctr"/>
            <a:r>
              <a:rPr lang="en-US" sz="6600" b="1" dirty="0" smtClean="0">
                <a:solidFill>
                  <a:srgbClr val="2CAE98"/>
                </a:solidFill>
                <a:cs typeface="Arial" charset="0"/>
              </a:rPr>
              <a:t>SRI LANKA</a:t>
            </a:r>
            <a:endParaRPr lang="en-US" sz="6600" b="1" dirty="0">
              <a:solidFill>
                <a:srgbClr val="2CAE98"/>
              </a:solidFill>
              <a:cs typeface="Arial" charset="0"/>
            </a:endParaRPr>
          </a:p>
        </p:txBody>
      </p:sp>
      <p:pic>
        <p:nvPicPr>
          <p:cNvPr id="83973" name="Picture 7" descr="LPTI Logo Unit.jpg"/>
          <p:cNvPicPr>
            <a:picLocks noChangeAspect="1"/>
          </p:cNvPicPr>
          <p:nvPr/>
        </p:nvPicPr>
        <p:blipFill>
          <a:blip r:embed="rId2" cstate="print"/>
          <a:srcRect/>
          <a:stretch>
            <a:fillRect/>
          </a:stretch>
        </p:blipFill>
        <p:spPr bwMode="auto">
          <a:xfrm>
            <a:off x="3962400" y="685800"/>
            <a:ext cx="1036638" cy="1133475"/>
          </a:xfrm>
          <a:prstGeom prst="rect">
            <a:avLst/>
          </a:prstGeom>
          <a:noFill/>
          <a:ln w="9525">
            <a:noFill/>
            <a:miter lim="800000"/>
            <a:headEnd/>
            <a:tailEnd/>
          </a:ln>
        </p:spPr>
      </p:pic>
      <p:pic>
        <p:nvPicPr>
          <p:cNvPr id="83974" name="Picture 7" descr="LPTI logo final.tif"/>
          <p:cNvPicPr>
            <a:picLocks noChangeAspect="1"/>
          </p:cNvPicPr>
          <p:nvPr/>
        </p:nvPicPr>
        <p:blipFill>
          <a:blip r:embed="rId3" cstate="print"/>
          <a:srcRect/>
          <a:stretch>
            <a:fillRect/>
          </a:stretch>
        </p:blipFill>
        <p:spPr bwMode="auto">
          <a:xfrm>
            <a:off x="609600" y="457200"/>
            <a:ext cx="838200" cy="917575"/>
          </a:xfrm>
          <a:prstGeom prst="rect">
            <a:avLst/>
          </a:prstGeom>
          <a:noFill/>
          <a:ln w="9525">
            <a:noFill/>
            <a:miter lim="800000"/>
            <a:headEnd/>
            <a:tailEnd/>
          </a:ln>
        </p:spPr>
      </p:pic>
      <p:pic>
        <p:nvPicPr>
          <p:cNvPr id="83975" name="Picture 8" descr="le passage logo final.tif"/>
          <p:cNvPicPr>
            <a:picLocks noChangeAspect="1"/>
          </p:cNvPicPr>
          <p:nvPr/>
        </p:nvPicPr>
        <p:blipFill>
          <a:blip r:embed="rId4" cstate="print"/>
          <a:srcRect/>
          <a:stretch>
            <a:fillRect/>
          </a:stretch>
        </p:blipFill>
        <p:spPr bwMode="auto">
          <a:xfrm>
            <a:off x="6705600" y="619125"/>
            <a:ext cx="1809750" cy="5715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3"/>
          <p:cNvSpPr txBox="1">
            <a:spLocks noChangeArrowheads="1"/>
          </p:cNvSpPr>
          <p:nvPr/>
        </p:nvSpPr>
        <p:spPr bwMode="auto">
          <a:xfrm>
            <a:off x="1355725" y="1027113"/>
            <a:ext cx="72548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87042" name="Text Box 5"/>
          <p:cNvSpPr txBox="1">
            <a:spLocks noChangeArrowheads="1"/>
          </p:cNvSpPr>
          <p:nvPr/>
        </p:nvSpPr>
        <p:spPr bwMode="auto">
          <a:xfrm>
            <a:off x="2117725" y="3465513"/>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87045"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87046"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sp>
        <p:nvSpPr>
          <p:cNvPr id="9" name="Text Box 6"/>
          <p:cNvSpPr txBox="1">
            <a:spLocks noChangeArrowheads="1"/>
          </p:cNvSpPr>
          <p:nvPr/>
        </p:nvSpPr>
        <p:spPr bwMode="auto">
          <a:xfrm>
            <a:off x="530225" y="1561017"/>
            <a:ext cx="7985125" cy="830997"/>
          </a:xfrm>
          <a:prstGeom prst="rect">
            <a:avLst/>
          </a:prstGeom>
          <a:noFill/>
          <a:ln w="9525">
            <a:noFill/>
            <a:miter lim="800000"/>
            <a:headEnd/>
            <a:tailEnd/>
          </a:ln>
        </p:spPr>
        <p:txBody>
          <a:bodyPr wrap="square">
            <a:spAutoFit/>
          </a:bodyPr>
          <a:lstStyle/>
          <a:p>
            <a:pPr algn="ctr"/>
            <a:r>
              <a:rPr lang="en-US" sz="2400" b="1" dirty="0" smtClean="0">
                <a:solidFill>
                  <a:srgbClr val="2CAE98"/>
                </a:solidFill>
                <a:cs typeface="Arial" charset="0"/>
              </a:rPr>
              <a:t>ANCIENT CITIES</a:t>
            </a:r>
          </a:p>
          <a:p>
            <a:pPr algn="ctr"/>
            <a:r>
              <a:rPr lang="en-US" sz="2400" b="1" dirty="0" smtClean="0">
                <a:solidFill>
                  <a:srgbClr val="2CAE98"/>
                </a:solidFill>
                <a:cs typeface="Arial" charset="0"/>
              </a:rPr>
              <a:t>UNESCO WORLD HERITAGE SITES</a:t>
            </a:r>
            <a:endParaRPr lang="en-US" sz="2400" b="1" dirty="0">
              <a:solidFill>
                <a:srgbClr val="2CAE98"/>
              </a:solidFill>
              <a:cs typeface="Arial" charset="0"/>
            </a:endParaRPr>
          </a:p>
        </p:txBody>
      </p:sp>
      <p:sp>
        <p:nvSpPr>
          <p:cNvPr id="2" name="Rectangle 1"/>
          <p:cNvSpPr/>
          <p:nvPr/>
        </p:nvSpPr>
        <p:spPr>
          <a:xfrm>
            <a:off x="3697916" y="4191000"/>
            <a:ext cx="1018227" cy="369332"/>
          </a:xfrm>
          <a:prstGeom prst="rect">
            <a:avLst/>
          </a:prstGeom>
        </p:spPr>
        <p:txBody>
          <a:bodyPr wrap="none">
            <a:spAutoFit/>
          </a:bodyPr>
          <a:lstStyle/>
          <a:p>
            <a:r>
              <a:rPr lang="en-US" b="1" dirty="0" err="1" smtClean="0"/>
              <a:t>Sirigiya</a:t>
            </a:r>
            <a:endParaRPr lang="pt-PT" dirty="0"/>
          </a:p>
        </p:txBody>
      </p:sp>
      <p:pic>
        <p:nvPicPr>
          <p:cNvPr id="12" name="Picture 11" descr="http://www.srilanka-express.com/imgx/sigiriya.jpg"/>
          <p:cNvPicPr/>
          <p:nvPr/>
        </p:nvPicPr>
        <p:blipFill>
          <a:blip r:embed="rId4"/>
          <a:srcRect/>
          <a:stretch>
            <a:fillRect/>
          </a:stretch>
        </p:blipFill>
        <p:spPr bwMode="auto">
          <a:xfrm>
            <a:off x="1601652" y="2667000"/>
            <a:ext cx="5943600" cy="1386205"/>
          </a:xfrm>
          <a:prstGeom prst="rect">
            <a:avLst/>
          </a:prstGeom>
          <a:noFill/>
          <a:ln w="9525">
            <a:noFill/>
            <a:miter lim="800000"/>
            <a:headEnd/>
            <a:tailEnd/>
          </a:ln>
        </p:spPr>
      </p:pic>
      <p:pic>
        <p:nvPicPr>
          <p:cNvPr id="13" name="Picture 12" descr="http://www.srilanka-express.com/imgx/sigiriya_map.jpg"/>
          <p:cNvPicPr/>
          <p:nvPr/>
        </p:nvPicPr>
        <p:blipFill>
          <a:blip r:embed="rId5"/>
          <a:srcRect/>
          <a:stretch>
            <a:fillRect/>
          </a:stretch>
        </p:blipFill>
        <p:spPr bwMode="auto">
          <a:xfrm>
            <a:off x="1601652" y="4560332"/>
            <a:ext cx="1417955" cy="1798955"/>
          </a:xfrm>
          <a:prstGeom prst="rect">
            <a:avLst/>
          </a:prstGeom>
          <a:noFill/>
          <a:ln w="9525">
            <a:noFill/>
            <a:miter lim="800000"/>
            <a:headEnd/>
            <a:tailEnd/>
          </a:ln>
        </p:spPr>
      </p:pic>
    </p:spTree>
    <p:extLst>
      <p:ext uri="{BB962C8B-B14F-4D97-AF65-F5344CB8AC3E}">
        <p14:creationId xmlns:p14="http://schemas.microsoft.com/office/powerpoint/2010/main" val="2401318875"/>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3"/>
          <p:cNvSpPr txBox="1">
            <a:spLocks noChangeArrowheads="1"/>
          </p:cNvSpPr>
          <p:nvPr/>
        </p:nvSpPr>
        <p:spPr bwMode="auto">
          <a:xfrm>
            <a:off x="1127125" y="1201738"/>
            <a:ext cx="72548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88066" name="Text Box 4"/>
          <p:cNvSpPr txBox="1">
            <a:spLocks noChangeArrowheads="1"/>
          </p:cNvSpPr>
          <p:nvPr/>
        </p:nvSpPr>
        <p:spPr bwMode="auto">
          <a:xfrm>
            <a:off x="1889125" y="3640138"/>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88070"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88071"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sp>
        <p:nvSpPr>
          <p:cNvPr id="3" name="Rectangle 2"/>
          <p:cNvSpPr/>
          <p:nvPr/>
        </p:nvSpPr>
        <p:spPr>
          <a:xfrm>
            <a:off x="602673" y="2267912"/>
            <a:ext cx="7905750" cy="3477875"/>
          </a:xfrm>
          <a:prstGeom prst="rect">
            <a:avLst/>
          </a:prstGeom>
        </p:spPr>
        <p:txBody>
          <a:bodyPr wrap="square">
            <a:spAutoFit/>
          </a:bodyPr>
          <a:lstStyle/>
          <a:p>
            <a:r>
              <a:rPr lang="en-US" sz="2000" dirty="0"/>
              <a:t>Desperation can also drive a man to greatness. It must have been a mixture of fear and guilt for having his own father slain and stealing the throne from right under his half brother's nose that motivated King </a:t>
            </a:r>
            <a:r>
              <a:rPr lang="en-US" sz="2000" dirty="0" err="1"/>
              <a:t>Kasyapa</a:t>
            </a:r>
            <a:r>
              <a:rPr lang="en-US" sz="2000" dirty="0"/>
              <a:t> to erect this magnificent fortress – 'Palace in the Sky' – in the 5th Century A.D.</a:t>
            </a:r>
            <a:br>
              <a:rPr lang="en-US" sz="2000" dirty="0"/>
            </a:br>
            <a:r>
              <a:rPr lang="en-US" sz="2000" dirty="0"/>
              <a:t>The rock rises out of nowhere, towering 600 feet above you. From the base you can't see the palace, which means you'll have to climb the equivalent of 75 floors up. A fairly healthy person would need about two hours to get up and down, but once you're up there, you'll find that just being on top looking down at the vast forest below is well worth the climb.</a:t>
            </a:r>
            <a:endParaRPr lang="pt-PT" sz="2000" dirty="0"/>
          </a:p>
        </p:txBody>
      </p:sp>
      <p:sp>
        <p:nvSpPr>
          <p:cNvPr id="7" name="Rectangle 6"/>
          <p:cNvSpPr/>
          <p:nvPr/>
        </p:nvSpPr>
        <p:spPr>
          <a:xfrm>
            <a:off x="4003035" y="1570820"/>
            <a:ext cx="1018227" cy="369332"/>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dirty="0" err="1" smtClean="0"/>
              <a:t>Sirigiya</a:t>
            </a:r>
            <a:endParaRPr lang="pt-PT" dirty="0"/>
          </a:p>
        </p:txBody>
      </p:sp>
    </p:spTree>
    <p:extLst>
      <p:ext uri="{BB962C8B-B14F-4D97-AF65-F5344CB8AC3E}">
        <p14:creationId xmlns:p14="http://schemas.microsoft.com/office/powerpoint/2010/main" val="3955777291"/>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3"/>
          <p:cNvSpPr txBox="1">
            <a:spLocks noChangeArrowheads="1"/>
          </p:cNvSpPr>
          <p:nvPr/>
        </p:nvSpPr>
        <p:spPr bwMode="auto">
          <a:xfrm>
            <a:off x="1355725" y="1027113"/>
            <a:ext cx="72548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87042" name="Text Box 5"/>
          <p:cNvSpPr txBox="1">
            <a:spLocks noChangeArrowheads="1"/>
          </p:cNvSpPr>
          <p:nvPr/>
        </p:nvSpPr>
        <p:spPr bwMode="auto">
          <a:xfrm>
            <a:off x="2117725" y="3465513"/>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87045"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87046"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sp>
        <p:nvSpPr>
          <p:cNvPr id="9" name="Text Box 6"/>
          <p:cNvSpPr txBox="1">
            <a:spLocks noChangeArrowheads="1"/>
          </p:cNvSpPr>
          <p:nvPr/>
        </p:nvSpPr>
        <p:spPr bwMode="auto">
          <a:xfrm>
            <a:off x="530225" y="1561017"/>
            <a:ext cx="7985125" cy="461665"/>
          </a:xfrm>
          <a:prstGeom prst="rect">
            <a:avLst/>
          </a:prstGeom>
          <a:noFill/>
          <a:ln w="9525">
            <a:noFill/>
            <a:miter lim="800000"/>
            <a:headEnd/>
            <a:tailEnd/>
          </a:ln>
        </p:spPr>
        <p:txBody>
          <a:bodyPr wrap="square">
            <a:spAutoFit/>
          </a:bodyPr>
          <a:lstStyle/>
          <a:p>
            <a:pPr algn="ctr"/>
            <a:r>
              <a:rPr lang="en-US" sz="2400" b="1" dirty="0" smtClean="0">
                <a:solidFill>
                  <a:srgbClr val="2CAE98"/>
                </a:solidFill>
                <a:cs typeface="Arial" charset="0"/>
              </a:rPr>
              <a:t>PLACES NOT TO MISS</a:t>
            </a:r>
            <a:endParaRPr lang="en-US" sz="2400" b="1" dirty="0">
              <a:solidFill>
                <a:srgbClr val="2CAE98"/>
              </a:solidFill>
              <a:cs typeface="Arial" charset="0"/>
            </a:endParaRPr>
          </a:p>
        </p:txBody>
      </p:sp>
      <p:sp>
        <p:nvSpPr>
          <p:cNvPr id="2" name="Rectangle 1"/>
          <p:cNvSpPr/>
          <p:nvPr/>
        </p:nvSpPr>
        <p:spPr>
          <a:xfrm>
            <a:off x="3697916" y="4191000"/>
            <a:ext cx="889987" cy="369332"/>
          </a:xfrm>
          <a:prstGeom prst="rect">
            <a:avLst/>
          </a:prstGeom>
        </p:spPr>
        <p:txBody>
          <a:bodyPr wrap="none">
            <a:spAutoFit/>
          </a:bodyPr>
          <a:lstStyle/>
          <a:p>
            <a:r>
              <a:rPr lang="en-US" b="1" dirty="0" smtClean="0"/>
              <a:t>Kandy</a:t>
            </a:r>
            <a:endParaRPr lang="pt-PT" dirty="0"/>
          </a:p>
        </p:txBody>
      </p:sp>
      <p:pic>
        <p:nvPicPr>
          <p:cNvPr id="12" name="Picture 11" descr="http://www.srilanka-express.com/imgx/Kandy-Map.jpg"/>
          <p:cNvPicPr/>
          <p:nvPr/>
        </p:nvPicPr>
        <p:blipFill>
          <a:blip r:embed="rId4"/>
          <a:srcRect/>
          <a:stretch>
            <a:fillRect/>
          </a:stretch>
        </p:blipFill>
        <p:spPr bwMode="auto">
          <a:xfrm>
            <a:off x="1664998" y="4375666"/>
            <a:ext cx="1621790" cy="2098040"/>
          </a:xfrm>
          <a:prstGeom prst="rect">
            <a:avLst/>
          </a:prstGeom>
          <a:noFill/>
          <a:ln w="9525">
            <a:noFill/>
            <a:miter lim="800000"/>
            <a:headEnd/>
            <a:tailEnd/>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700" y="2162175"/>
            <a:ext cx="7162800"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183182"/>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3"/>
          <p:cNvSpPr txBox="1">
            <a:spLocks noChangeArrowheads="1"/>
          </p:cNvSpPr>
          <p:nvPr/>
        </p:nvSpPr>
        <p:spPr bwMode="auto">
          <a:xfrm>
            <a:off x="1127125" y="1201738"/>
            <a:ext cx="72548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88066" name="Text Box 4"/>
          <p:cNvSpPr txBox="1">
            <a:spLocks noChangeArrowheads="1"/>
          </p:cNvSpPr>
          <p:nvPr/>
        </p:nvSpPr>
        <p:spPr bwMode="auto">
          <a:xfrm>
            <a:off x="1889125" y="3640138"/>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88070"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88071"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sp>
        <p:nvSpPr>
          <p:cNvPr id="7" name="Rectangle 6"/>
          <p:cNvSpPr/>
          <p:nvPr/>
        </p:nvSpPr>
        <p:spPr>
          <a:xfrm>
            <a:off x="3725625" y="1208665"/>
            <a:ext cx="889987" cy="369332"/>
          </a:xfrm>
          <a:prstGeom prst="rect">
            <a:avLst/>
          </a:prstGeom>
        </p:spPr>
        <p:txBody>
          <a:bodyPr wrap="none">
            <a:spAutoFit/>
          </a:bodyPr>
          <a:lstStyle/>
          <a:p>
            <a:r>
              <a:rPr lang="en-US" b="1" dirty="0" smtClean="0"/>
              <a:t>Kandy</a:t>
            </a:r>
            <a:endParaRPr lang="pt-PT" dirty="0"/>
          </a:p>
        </p:txBody>
      </p:sp>
      <p:sp>
        <p:nvSpPr>
          <p:cNvPr id="3" name="Rectangle 2"/>
          <p:cNvSpPr/>
          <p:nvPr/>
        </p:nvSpPr>
        <p:spPr>
          <a:xfrm>
            <a:off x="512618" y="1883191"/>
            <a:ext cx="8077200" cy="4247317"/>
          </a:xfrm>
          <a:prstGeom prst="rect">
            <a:avLst/>
          </a:prstGeom>
        </p:spPr>
        <p:txBody>
          <a:bodyPr wrap="square">
            <a:spAutoFit/>
          </a:bodyPr>
          <a:lstStyle/>
          <a:p>
            <a:pPr algn="just"/>
            <a:r>
              <a:rPr lang="en-US" dirty="0"/>
              <a:t>As the last major capital of the Sinhala kings, Kandy is definitely a place not to be missed if you want your Sri Lanka trip to be complete.</a:t>
            </a:r>
          </a:p>
          <a:p>
            <a:pPr algn="just"/>
            <a:r>
              <a:rPr lang="en-US" dirty="0"/>
              <a:t>If you have no time for anything else, at least visit the </a:t>
            </a:r>
            <a:r>
              <a:rPr lang="en-US" dirty="0" err="1"/>
              <a:t>Dalada</a:t>
            </a:r>
            <a:r>
              <a:rPr lang="en-US" dirty="0"/>
              <a:t> </a:t>
            </a:r>
            <a:r>
              <a:rPr lang="en-US" dirty="0" err="1"/>
              <a:t>Maligawa</a:t>
            </a:r>
            <a:r>
              <a:rPr lang="en-US" dirty="0"/>
              <a:t>, or Temple of the Tooth, where the sacred Tooth Relic of Buddha is housed. The tooth was brought to Sri Lanka in the 4th Century A.D., hidden in a princess' hair. Since then it has changed homes several times, and was relocated to Kandy in 1590 where it has stayed to this day.</a:t>
            </a:r>
          </a:p>
          <a:p>
            <a:pPr algn="just"/>
            <a:r>
              <a:rPr lang="en-US" dirty="0"/>
              <a:t>Other places of interest include the Royal Botanical Gardens, which are flanked by </a:t>
            </a:r>
            <a:r>
              <a:rPr lang="en-US" dirty="0" err="1"/>
              <a:t>Mahaweli</a:t>
            </a:r>
            <a:r>
              <a:rPr lang="en-US" dirty="0"/>
              <a:t>, the longest river of Sri Lanka, and used to be the Royal Pleasure Gardens of the </a:t>
            </a:r>
            <a:r>
              <a:rPr lang="en-US" dirty="0" err="1"/>
              <a:t>Kandyan</a:t>
            </a:r>
            <a:r>
              <a:rPr lang="en-US" dirty="0"/>
              <a:t> Kings. Then there is the King's Palace, an important stronghold of Kandy's last ruler, Sri </a:t>
            </a:r>
            <a:r>
              <a:rPr lang="en-US" dirty="0" err="1"/>
              <a:t>Wickrama</a:t>
            </a:r>
            <a:r>
              <a:rPr lang="en-US" dirty="0"/>
              <a:t> </a:t>
            </a:r>
            <a:r>
              <a:rPr lang="en-US" dirty="0" err="1"/>
              <a:t>Rajasinghe</a:t>
            </a:r>
            <a:r>
              <a:rPr lang="en-US" dirty="0"/>
              <a:t>, and </a:t>
            </a:r>
            <a:r>
              <a:rPr lang="en-US" dirty="0" err="1"/>
              <a:t>Ul</a:t>
            </a:r>
            <a:r>
              <a:rPr lang="en-US" dirty="0"/>
              <a:t>-Pan-Ge or the Queen's Bath.</a:t>
            </a:r>
          </a:p>
          <a:p>
            <a:pPr algn="just"/>
            <a:r>
              <a:rPr lang="en-US" dirty="0"/>
              <a:t>Kandy Lake is the setting of Kandy </a:t>
            </a:r>
            <a:r>
              <a:rPr lang="en-US" dirty="0" err="1"/>
              <a:t>Esala</a:t>
            </a:r>
            <a:r>
              <a:rPr lang="en-US" dirty="0"/>
              <a:t> </a:t>
            </a:r>
            <a:r>
              <a:rPr lang="en-US" dirty="0" err="1"/>
              <a:t>Perahera</a:t>
            </a:r>
            <a:r>
              <a:rPr lang="en-US" dirty="0"/>
              <a:t> (the "Festival of the August Moon"), which takes place every July or August and is the most spectacular celebration in the country. It's an event not to be missed!</a:t>
            </a:r>
          </a:p>
        </p:txBody>
      </p:sp>
    </p:spTree>
    <p:extLst>
      <p:ext uri="{BB962C8B-B14F-4D97-AF65-F5344CB8AC3E}">
        <p14:creationId xmlns:p14="http://schemas.microsoft.com/office/powerpoint/2010/main" val="1731468855"/>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3"/>
          <p:cNvSpPr txBox="1">
            <a:spLocks noChangeArrowheads="1"/>
          </p:cNvSpPr>
          <p:nvPr/>
        </p:nvSpPr>
        <p:spPr bwMode="auto">
          <a:xfrm>
            <a:off x="1355725" y="1027113"/>
            <a:ext cx="72548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87042" name="Text Box 5"/>
          <p:cNvSpPr txBox="1">
            <a:spLocks noChangeArrowheads="1"/>
          </p:cNvSpPr>
          <p:nvPr/>
        </p:nvSpPr>
        <p:spPr bwMode="auto">
          <a:xfrm>
            <a:off x="2117725" y="3465513"/>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87045"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87046"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sp>
        <p:nvSpPr>
          <p:cNvPr id="9" name="Text Box 6"/>
          <p:cNvSpPr txBox="1">
            <a:spLocks noChangeArrowheads="1"/>
          </p:cNvSpPr>
          <p:nvPr/>
        </p:nvSpPr>
        <p:spPr bwMode="auto">
          <a:xfrm>
            <a:off x="530225" y="1561017"/>
            <a:ext cx="7985125" cy="461665"/>
          </a:xfrm>
          <a:prstGeom prst="rect">
            <a:avLst/>
          </a:prstGeom>
          <a:noFill/>
          <a:ln w="9525">
            <a:noFill/>
            <a:miter lim="800000"/>
            <a:headEnd/>
            <a:tailEnd/>
          </a:ln>
        </p:spPr>
        <p:txBody>
          <a:bodyPr wrap="square">
            <a:spAutoFit/>
          </a:bodyPr>
          <a:lstStyle/>
          <a:p>
            <a:pPr algn="ctr"/>
            <a:r>
              <a:rPr lang="en-US" sz="2400" b="1" dirty="0" smtClean="0">
                <a:solidFill>
                  <a:srgbClr val="2CAE98"/>
                </a:solidFill>
                <a:cs typeface="Arial" charset="0"/>
              </a:rPr>
              <a:t>PLACES NOT TO MISS</a:t>
            </a:r>
            <a:endParaRPr lang="en-US" sz="2400" b="1" dirty="0">
              <a:solidFill>
                <a:srgbClr val="2CAE98"/>
              </a:solidFill>
              <a:cs typeface="Arial" charset="0"/>
            </a:endParaRPr>
          </a:p>
        </p:txBody>
      </p:sp>
      <p:sp>
        <p:nvSpPr>
          <p:cNvPr id="2" name="Rectangle 1"/>
          <p:cNvSpPr/>
          <p:nvPr/>
        </p:nvSpPr>
        <p:spPr>
          <a:xfrm>
            <a:off x="3697916" y="4191000"/>
            <a:ext cx="1544012" cy="369332"/>
          </a:xfrm>
          <a:prstGeom prst="rect">
            <a:avLst/>
          </a:prstGeom>
        </p:spPr>
        <p:txBody>
          <a:bodyPr wrap="none">
            <a:spAutoFit/>
          </a:bodyPr>
          <a:lstStyle/>
          <a:p>
            <a:r>
              <a:rPr lang="en-US" b="1" dirty="0" err="1" smtClean="0"/>
              <a:t>Niwara</a:t>
            </a:r>
            <a:r>
              <a:rPr lang="en-US" b="1" dirty="0" smtClean="0"/>
              <a:t> </a:t>
            </a:r>
            <a:r>
              <a:rPr lang="en-US" b="1" dirty="0" err="1" smtClean="0"/>
              <a:t>Eliya</a:t>
            </a:r>
            <a:endParaRPr lang="pt-PT"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4191000"/>
            <a:ext cx="1622425"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066122"/>
            <a:ext cx="7760319" cy="1809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794606"/>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3"/>
          <p:cNvSpPr txBox="1">
            <a:spLocks noChangeArrowheads="1"/>
          </p:cNvSpPr>
          <p:nvPr/>
        </p:nvSpPr>
        <p:spPr bwMode="auto">
          <a:xfrm>
            <a:off x="1127125" y="1201738"/>
            <a:ext cx="72548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88066" name="Text Box 4"/>
          <p:cNvSpPr txBox="1">
            <a:spLocks noChangeArrowheads="1"/>
          </p:cNvSpPr>
          <p:nvPr/>
        </p:nvSpPr>
        <p:spPr bwMode="auto">
          <a:xfrm>
            <a:off x="1889125" y="3640138"/>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88070"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88071"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sp>
        <p:nvSpPr>
          <p:cNvPr id="8" name="Rectangle 7"/>
          <p:cNvSpPr/>
          <p:nvPr/>
        </p:nvSpPr>
        <p:spPr>
          <a:xfrm>
            <a:off x="3779212" y="1395557"/>
            <a:ext cx="1544012" cy="369332"/>
          </a:xfrm>
          <a:prstGeom prst="rect">
            <a:avLst/>
          </a:prstGeom>
        </p:spPr>
        <p:txBody>
          <a:bodyPr wrap="none">
            <a:spAutoFit/>
          </a:bodyPr>
          <a:lstStyle/>
          <a:p>
            <a:r>
              <a:rPr lang="en-US" b="1" dirty="0" err="1" smtClean="0"/>
              <a:t>Niwara</a:t>
            </a:r>
            <a:r>
              <a:rPr lang="en-US" b="1" dirty="0" smtClean="0"/>
              <a:t> </a:t>
            </a:r>
            <a:r>
              <a:rPr lang="en-US" b="1" dirty="0" err="1" smtClean="0"/>
              <a:t>Eliya</a:t>
            </a:r>
            <a:endParaRPr lang="pt-PT" dirty="0"/>
          </a:p>
        </p:txBody>
      </p:sp>
      <p:sp>
        <p:nvSpPr>
          <p:cNvPr id="2" name="Rectangle 1"/>
          <p:cNvSpPr/>
          <p:nvPr/>
        </p:nvSpPr>
        <p:spPr>
          <a:xfrm>
            <a:off x="436418" y="1905000"/>
            <a:ext cx="8229600" cy="4524315"/>
          </a:xfrm>
          <a:prstGeom prst="rect">
            <a:avLst/>
          </a:prstGeom>
        </p:spPr>
        <p:txBody>
          <a:bodyPr wrap="square">
            <a:spAutoFit/>
          </a:bodyPr>
          <a:lstStyle/>
          <a:p>
            <a:pPr algn="just"/>
            <a:r>
              <a:rPr lang="en-US" dirty="0" err="1"/>
              <a:t>Nuwara</a:t>
            </a:r>
            <a:r>
              <a:rPr lang="en-US" dirty="0"/>
              <a:t> </a:t>
            </a:r>
            <a:r>
              <a:rPr lang="en-US" dirty="0" err="1"/>
              <a:t>Eliya</a:t>
            </a:r>
            <a:r>
              <a:rPr lang="en-US" dirty="0"/>
              <a:t> (City of Lights), also known as 'Little' England', was the </a:t>
            </a:r>
            <a:r>
              <a:rPr lang="en-US" dirty="0" err="1" smtClean="0"/>
              <a:t>favourite</a:t>
            </a:r>
            <a:r>
              <a:rPr lang="en-US" dirty="0" smtClean="0"/>
              <a:t> </a:t>
            </a:r>
            <a:r>
              <a:rPr lang="en-US" dirty="0"/>
              <a:t>hill station of  the British who tried to create </a:t>
            </a:r>
            <a:r>
              <a:rPr lang="en-US" dirty="0" err="1" smtClean="0"/>
              <a:t>Eliya</a:t>
            </a:r>
            <a:r>
              <a:rPr lang="en-US" dirty="0" smtClean="0"/>
              <a:t> </a:t>
            </a:r>
            <a:r>
              <a:rPr lang="en-US" dirty="0" err="1"/>
              <a:t>Nuwara</a:t>
            </a:r>
            <a:r>
              <a:rPr lang="en-US" dirty="0"/>
              <a:t> </a:t>
            </a:r>
            <a:r>
              <a:rPr lang="en-US" dirty="0" err="1"/>
              <a:t>Eliya</a:t>
            </a:r>
            <a:r>
              <a:rPr lang="en-US" dirty="0"/>
              <a:t> Post </a:t>
            </a:r>
            <a:r>
              <a:rPr lang="en-US" dirty="0" smtClean="0"/>
              <a:t>office into </a:t>
            </a:r>
            <a:r>
              <a:rPr lang="en-US" dirty="0"/>
              <a:t>a typical English Village. The old brick Post office, country house like hill club, with it's hunting pictures, mounted hunting trophies and fish, and it's strict formal dinner attire; the 18 hole golf course, race course etc., all remind you of 'England'.. It is located at an altitude of 1,868 m (6,128 </a:t>
            </a:r>
            <a:r>
              <a:rPr lang="en-US" dirty="0" err="1"/>
              <a:t>ft</a:t>
            </a:r>
            <a:r>
              <a:rPr lang="en-US" dirty="0"/>
              <a:t>) in the central highlands and is considered one of the most important locations for Tea production in Sri Lanka. The town is overlooked by </a:t>
            </a:r>
            <a:r>
              <a:rPr lang="en-US" dirty="0" err="1"/>
              <a:t>Pidurutalagala</a:t>
            </a:r>
            <a:r>
              <a:rPr lang="en-US" dirty="0"/>
              <a:t>, the highest mountain in Sri </a:t>
            </a:r>
            <a:r>
              <a:rPr lang="en-US" dirty="0" err="1"/>
              <a:t>Lanka.Sri</a:t>
            </a:r>
            <a:r>
              <a:rPr lang="en-US" dirty="0"/>
              <a:t> Lankans celebrate their National New Year </a:t>
            </a:r>
            <a:r>
              <a:rPr lang="en-US" dirty="0" err="1"/>
              <a:t>Aluth</a:t>
            </a:r>
            <a:r>
              <a:rPr lang="en-US" dirty="0"/>
              <a:t> </a:t>
            </a:r>
            <a:r>
              <a:rPr lang="en-US" dirty="0" err="1"/>
              <a:t>Avurudu</a:t>
            </a:r>
            <a:r>
              <a:rPr lang="en-US" dirty="0"/>
              <a:t> in mid </a:t>
            </a:r>
            <a:r>
              <a:rPr lang="en-US" dirty="0" err="1"/>
              <a:t>april</a:t>
            </a:r>
            <a:r>
              <a:rPr lang="en-US" dirty="0"/>
              <a:t> after the Harvest is done. The sun moving from the House of Pisces to the Aries signals the dawning of the Sinhala and Tamil New Year. The New Year begins at the time determined by the astrologers. </a:t>
            </a:r>
          </a:p>
          <a:p>
            <a:pPr algn="just"/>
            <a:r>
              <a:rPr lang="en-US" dirty="0"/>
              <a:t>Due to the high altitude, </a:t>
            </a:r>
            <a:r>
              <a:rPr lang="en-US" dirty="0" err="1"/>
              <a:t>Nuwara</a:t>
            </a:r>
            <a:r>
              <a:rPr lang="en-US" dirty="0"/>
              <a:t> </a:t>
            </a:r>
            <a:r>
              <a:rPr lang="en-US" dirty="0" err="1"/>
              <a:t>Eliya</a:t>
            </a:r>
            <a:r>
              <a:rPr lang="en-US" dirty="0"/>
              <a:t> has a much cooler climate than the lowlands of Sri Lanka, with a mean annual temperature of 16 °C. But the temperature changes and sometimes it can be like 3°C. In the winter months it is quite cold at night, and there can even be frost.</a:t>
            </a:r>
          </a:p>
        </p:txBody>
      </p:sp>
    </p:spTree>
    <p:extLst>
      <p:ext uri="{BB962C8B-B14F-4D97-AF65-F5344CB8AC3E}">
        <p14:creationId xmlns:p14="http://schemas.microsoft.com/office/powerpoint/2010/main" val="1832867899"/>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3"/>
          <p:cNvSpPr txBox="1">
            <a:spLocks noChangeArrowheads="1"/>
          </p:cNvSpPr>
          <p:nvPr/>
        </p:nvSpPr>
        <p:spPr bwMode="auto">
          <a:xfrm>
            <a:off x="1355725" y="1027113"/>
            <a:ext cx="72548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87042" name="Text Box 5"/>
          <p:cNvSpPr txBox="1">
            <a:spLocks noChangeArrowheads="1"/>
          </p:cNvSpPr>
          <p:nvPr/>
        </p:nvSpPr>
        <p:spPr bwMode="auto">
          <a:xfrm>
            <a:off x="2117725" y="3465513"/>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87045"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87046"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sp>
        <p:nvSpPr>
          <p:cNvPr id="9" name="Text Box 6"/>
          <p:cNvSpPr txBox="1">
            <a:spLocks noChangeArrowheads="1"/>
          </p:cNvSpPr>
          <p:nvPr/>
        </p:nvSpPr>
        <p:spPr bwMode="auto">
          <a:xfrm>
            <a:off x="530225" y="1561017"/>
            <a:ext cx="7985125" cy="461665"/>
          </a:xfrm>
          <a:prstGeom prst="rect">
            <a:avLst/>
          </a:prstGeom>
          <a:noFill/>
          <a:ln w="9525">
            <a:noFill/>
            <a:miter lim="800000"/>
            <a:headEnd/>
            <a:tailEnd/>
          </a:ln>
        </p:spPr>
        <p:txBody>
          <a:bodyPr wrap="square">
            <a:spAutoFit/>
          </a:bodyPr>
          <a:lstStyle/>
          <a:p>
            <a:pPr algn="ctr"/>
            <a:r>
              <a:rPr lang="en-US" sz="2400" b="1" dirty="0" smtClean="0">
                <a:solidFill>
                  <a:srgbClr val="2CAE98"/>
                </a:solidFill>
                <a:cs typeface="Arial" charset="0"/>
              </a:rPr>
              <a:t>PLACES NOT TO MISS</a:t>
            </a:r>
            <a:endParaRPr lang="en-US" sz="2400" b="1" dirty="0">
              <a:solidFill>
                <a:srgbClr val="2CAE98"/>
              </a:solidFill>
              <a:cs typeface="Arial" charset="0"/>
            </a:endParaRPr>
          </a:p>
        </p:txBody>
      </p:sp>
      <p:sp>
        <p:nvSpPr>
          <p:cNvPr id="2" name="Rectangle 1"/>
          <p:cNvSpPr/>
          <p:nvPr/>
        </p:nvSpPr>
        <p:spPr>
          <a:xfrm>
            <a:off x="3697916" y="4191000"/>
            <a:ext cx="748923" cy="369332"/>
          </a:xfrm>
          <a:prstGeom prst="rect">
            <a:avLst/>
          </a:prstGeom>
        </p:spPr>
        <p:txBody>
          <a:bodyPr wrap="none">
            <a:spAutoFit/>
          </a:bodyPr>
          <a:lstStyle/>
          <a:p>
            <a:r>
              <a:rPr lang="en-US" b="1" dirty="0" smtClean="0"/>
              <a:t>Galle</a:t>
            </a:r>
            <a:endParaRPr lang="pt-PT"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191000"/>
            <a:ext cx="153035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022682"/>
            <a:ext cx="7776089" cy="1809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389330"/>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3"/>
          <p:cNvSpPr txBox="1">
            <a:spLocks noChangeArrowheads="1"/>
          </p:cNvSpPr>
          <p:nvPr/>
        </p:nvSpPr>
        <p:spPr bwMode="auto">
          <a:xfrm>
            <a:off x="1127125" y="1201738"/>
            <a:ext cx="72548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88066" name="Text Box 4"/>
          <p:cNvSpPr txBox="1">
            <a:spLocks noChangeArrowheads="1"/>
          </p:cNvSpPr>
          <p:nvPr/>
        </p:nvSpPr>
        <p:spPr bwMode="auto">
          <a:xfrm>
            <a:off x="1889125" y="3640138"/>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88070"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88071"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sp>
        <p:nvSpPr>
          <p:cNvPr id="8" name="Rectangle 7"/>
          <p:cNvSpPr/>
          <p:nvPr/>
        </p:nvSpPr>
        <p:spPr>
          <a:xfrm>
            <a:off x="3779212" y="1395557"/>
            <a:ext cx="748923" cy="369332"/>
          </a:xfrm>
          <a:prstGeom prst="rect">
            <a:avLst/>
          </a:prstGeom>
        </p:spPr>
        <p:txBody>
          <a:bodyPr wrap="none">
            <a:spAutoFit/>
          </a:bodyPr>
          <a:lstStyle/>
          <a:p>
            <a:r>
              <a:rPr lang="en-US" b="1" dirty="0" smtClean="0"/>
              <a:t>Galle</a:t>
            </a:r>
            <a:endParaRPr lang="pt-PT" dirty="0"/>
          </a:p>
        </p:txBody>
      </p:sp>
      <p:sp>
        <p:nvSpPr>
          <p:cNvPr id="5" name="Rectangle 4"/>
          <p:cNvSpPr/>
          <p:nvPr/>
        </p:nvSpPr>
        <p:spPr>
          <a:xfrm>
            <a:off x="609600" y="2208977"/>
            <a:ext cx="7905750" cy="2862322"/>
          </a:xfrm>
          <a:prstGeom prst="rect">
            <a:avLst/>
          </a:prstGeom>
        </p:spPr>
        <p:txBody>
          <a:bodyPr wrap="square">
            <a:spAutoFit/>
          </a:bodyPr>
          <a:lstStyle/>
          <a:p>
            <a:r>
              <a:rPr lang="en-US" dirty="0"/>
              <a:t>Galle is situated in the Southern part of Sri Lanka, approximately about 116 kilometers to the  south from the capital city, Sri Jayewardenepura Kotte, or in other words, about 108 kilometers to the south of Colombo. Galle is the capital city of the Southern Province of Sri Lanka, and is the home for nearly a one million population</a:t>
            </a:r>
            <a:r>
              <a:rPr lang="en-US" dirty="0" smtClean="0"/>
              <a:t>. Today’s </a:t>
            </a:r>
            <a:r>
              <a:rPr lang="en-US" dirty="0"/>
              <a:t>town has grown greatly and spreads into the hinterland but the Fort is the slow-beating heart of Galle’s history.</a:t>
            </a:r>
          </a:p>
          <a:p>
            <a:r>
              <a:rPr lang="en-US" dirty="0"/>
              <a:t>The walled city has stood since the early sixteenth century, through the Colonial periods of the Portuguese, Dutch and British and in our present times is proclaimed as an Archaeological Reserve and been identified as a World Heritage site.</a:t>
            </a:r>
          </a:p>
        </p:txBody>
      </p:sp>
    </p:spTree>
    <p:extLst>
      <p:ext uri="{BB962C8B-B14F-4D97-AF65-F5344CB8AC3E}">
        <p14:creationId xmlns:p14="http://schemas.microsoft.com/office/powerpoint/2010/main" val="3830162302"/>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3"/>
          <p:cNvSpPr txBox="1">
            <a:spLocks noChangeArrowheads="1"/>
          </p:cNvSpPr>
          <p:nvPr/>
        </p:nvSpPr>
        <p:spPr bwMode="auto">
          <a:xfrm>
            <a:off x="1355725" y="1027113"/>
            <a:ext cx="72548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87042" name="Text Box 5"/>
          <p:cNvSpPr txBox="1">
            <a:spLocks noChangeArrowheads="1"/>
          </p:cNvSpPr>
          <p:nvPr/>
        </p:nvSpPr>
        <p:spPr bwMode="auto">
          <a:xfrm>
            <a:off x="2117725" y="3465513"/>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87045"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87046"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sp>
        <p:nvSpPr>
          <p:cNvPr id="9" name="Text Box 6"/>
          <p:cNvSpPr txBox="1">
            <a:spLocks noChangeArrowheads="1"/>
          </p:cNvSpPr>
          <p:nvPr/>
        </p:nvSpPr>
        <p:spPr bwMode="auto">
          <a:xfrm>
            <a:off x="530225" y="1561017"/>
            <a:ext cx="7985125" cy="461665"/>
          </a:xfrm>
          <a:prstGeom prst="rect">
            <a:avLst/>
          </a:prstGeom>
          <a:noFill/>
          <a:ln w="9525">
            <a:noFill/>
            <a:miter lim="800000"/>
            <a:headEnd/>
            <a:tailEnd/>
          </a:ln>
        </p:spPr>
        <p:txBody>
          <a:bodyPr wrap="square">
            <a:spAutoFit/>
          </a:bodyPr>
          <a:lstStyle/>
          <a:p>
            <a:pPr algn="ctr"/>
            <a:r>
              <a:rPr lang="en-US" sz="2400" b="1" dirty="0" smtClean="0">
                <a:solidFill>
                  <a:srgbClr val="2CAE98"/>
                </a:solidFill>
                <a:cs typeface="Arial" charset="0"/>
              </a:rPr>
              <a:t>PLACES NOT TO MISS</a:t>
            </a:r>
            <a:endParaRPr lang="en-US" sz="2400" b="1" dirty="0">
              <a:solidFill>
                <a:srgbClr val="2CAE98"/>
              </a:solidFill>
              <a:cs typeface="Arial" charset="0"/>
            </a:endParaRPr>
          </a:p>
        </p:txBody>
      </p:sp>
      <p:sp>
        <p:nvSpPr>
          <p:cNvPr id="2" name="Rectangle 1"/>
          <p:cNvSpPr/>
          <p:nvPr/>
        </p:nvSpPr>
        <p:spPr>
          <a:xfrm>
            <a:off x="3697916" y="4191000"/>
            <a:ext cx="1184940" cy="369332"/>
          </a:xfrm>
          <a:prstGeom prst="rect">
            <a:avLst/>
          </a:prstGeom>
        </p:spPr>
        <p:txBody>
          <a:bodyPr wrap="none">
            <a:spAutoFit/>
          </a:bodyPr>
          <a:lstStyle/>
          <a:p>
            <a:r>
              <a:rPr lang="en-US" b="1" dirty="0" smtClean="0"/>
              <a:t>Colombo</a:t>
            </a:r>
            <a:endParaRPr lang="pt-PT"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375666"/>
            <a:ext cx="1566863"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232458"/>
            <a:ext cx="751685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4684264"/>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3"/>
          <p:cNvSpPr txBox="1">
            <a:spLocks noChangeArrowheads="1"/>
          </p:cNvSpPr>
          <p:nvPr/>
        </p:nvSpPr>
        <p:spPr bwMode="auto">
          <a:xfrm>
            <a:off x="1054773" y="1201738"/>
            <a:ext cx="72548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88066" name="Text Box 4"/>
          <p:cNvSpPr txBox="1">
            <a:spLocks noChangeArrowheads="1"/>
          </p:cNvSpPr>
          <p:nvPr/>
        </p:nvSpPr>
        <p:spPr bwMode="auto">
          <a:xfrm>
            <a:off x="1889125" y="3640138"/>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88070"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88071"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sp>
        <p:nvSpPr>
          <p:cNvPr id="8" name="Rectangle 7"/>
          <p:cNvSpPr/>
          <p:nvPr/>
        </p:nvSpPr>
        <p:spPr>
          <a:xfrm>
            <a:off x="3779212" y="1395557"/>
            <a:ext cx="1184940" cy="369332"/>
          </a:xfrm>
          <a:prstGeom prst="rect">
            <a:avLst/>
          </a:prstGeom>
        </p:spPr>
        <p:txBody>
          <a:bodyPr wrap="none">
            <a:spAutoFit/>
          </a:bodyPr>
          <a:lstStyle/>
          <a:p>
            <a:r>
              <a:rPr lang="en-US" b="1" dirty="0" smtClean="0"/>
              <a:t>Colombo</a:t>
            </a:r>
            <a:endParaRPr lang="pt-PT" dirty="0"/>
          </a:p>
        </p:txBody>
      </p:sp>
      <p:sp>
        <p:nvSpPr>
          <p:cNvPr id="2" name="Rectangle 1"/>
          <p:cNvSpPr/>
          <p:nvPr/>
        </p:nvSpPr>
        <p:spPr>
          <a:xfrm>
            <a:off x="729335" y="2318450"/>
            <a:ext cx="7905750" cy="3693319"/>
          </a:xfrm>
          <a:prstGeom prst="rect">
            <a:avLst/>
          </a:prstGeom>
        </p:spPr>
        <p:txBody>
          <a:bodyPr wrap="square">
            <a:spAutoFit/>
          </a:bodyPr>
          <a:lstStyle/>
          <a:p>
            <a:pPr algn="just"/>
            <a:r>
              <a:rPr lang="en-US" dirty="0"/>
              <a:t>Colombo is the largest city and commercial capital of Sri Lanka. It is located on the west coast of the island and adjacent to Sri </a:t>
            </a:r>
            <a:r>
              <a:rPr lang="en-US" dirty="0" err="1"/>
              <a:t>Jayawardenepura</a:t>
            </a:r>
            <a:r>
              <a:rPr lang="en-US" dirty="0"/>
              <a:t> Kotte, the capital city of Sri Lanka. Colombo is a busy and vibrant city with a mixture of modern life and colonial buildings and ruins and a city population of 647,100.</a:t>
            </a:r>
          </a:p>
          <a:p>
            <a:pPr algn="just"/>
            <a:r>
              <a:rPr lang="en-US" dirty="0"/>
              <a:t>The main shopping center for the locals is </a:t>
            </a:r>
            <a:r>
              <a:rPr lang="en-US" dirty="0" err="1"/>
              <a:t>Pettah</a:t>
            </a:r>
            <a:r>
              <a:rPr lang="en-US" dirty="0"/>
              <a:t> where the markets are busy and bustling. The main branch of </a:t>
            </a:r>
            <a:r>
              <a:rPr lang="en-US" dirty="0" err="1"/>
              <a:t>Laksala</a:t>
            </a:r>
            <a:r>
              <a:rPr lang="en-US" dirty="0"/>
              <a:t>, Sri Lanka’s largest handicrafts shop is at Fort. More up market shopping destinations are towards the south of the city center along the Galle Road. Majestic City, Liberty Plaza and </a:t>
            </a:r>
            <a:r>
              <a:rPr lang="en-US" dirty="0" err="1"/>
              <a:t>Crescat</a:t>
            </a:r>
            <a:r>
              <a:rPr lang="en-US" dirty="0"/>
              <a:t> are popular among the locals where you could find handicrafts, tea and garments. </a:t>
            </a:r>
            <a:r>
              <a:rPr lang="en-US" dirty="0" err="1"/>
              <a:t>Odel</a:t>
            </a:r>
            <a:r>
              <a:rPr lang="en-US" dirty="0"/>
              <a:t> at Lipton Circus offers good quality items such as clothes, shoes, tea, </a:t>
            </a:r>
            <a:r>
              <a:rPr lang="en-US" dirty="0" smtClean="0"/>
              <a:t>books </a:t>
            </a:r>
            <a:r>
              <a:rPr lang="en-US" dirty="0"/>
              <a:t>and leather goods in a fashionable setting.</a:t>
            </a:r>
          </a:p>
        </p:txBody>
      </p:sp>
    </p:spTree>
    <p:extLst>
      <p:ext uri="{BB962C8B-B14F-4D97-AF65-F5344CB8AC3E}">
        <p14:creationId xmlns:p14="http://schemas.microsoft.com/office/powerpoint/2010/main" val="1062226356"/>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3"/>
          <p:cNvSpPr txBox="1">
            <a:spLocks noChangeArrowheads="1"/>
          </p:cNvSpPr>
          <p:nvPr/>
        </p:nvSpPr>
        <p:spPr bwMode="auto">
          <a:xfrm>
            <a:off x="822325" y="1331913"/>
            <a:ext cx="72548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84994" name="Text Box 5"/>
          <p:cNvSpPr txBox="1">
            <a:spLocks noChangeArrowheads="1"/>
          </p:cNvSpPr>
          <p:nvPr/>
        </p:nvSpPr>
        <p:spPr bwMode="auto">
          <a:xfrm>
            <a:off x="1584325" y="3770313"/>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84997"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84998"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pic>
        <p:nvPicPr>
          <p:cNvPr id="8" name="Picture 7" descr="carte-ceyla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845786"/>
            <a:ext cx="4038600" cy="5635160"/>
          </a:xfrm>
          <a:prstGeom prst="rect">
            <a:avLst/>
          </a:prstGeom>
          <a:noFill/>
        </p:spPr>
      </p:pic>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3"/>
          <p:cNvSpPr txBox="1">
            <a:spLocks noChangeArrowheads="1"/>
          </p:cNvSpPr>
          <p:nvPr/>
        </p:nvSpPr>
        <p:spPr bwMode="auto">
          <a:xfrm>
            <a:off x="1355725" y="1027113"/>
            <a:ext cx="72548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87042" name="Text Box 5"/>
          <p:cNvSpPr txBox="1">
            <a:spLocks noChangeArrowheads="1"/>
          </p:cNvSpPr>
          <p:nvPr/>
        </p:nvSpPr>
        <p:spPr bwMode="auto">
          <a:xfrm>
            <a:off x="2117725" y="3465513"/>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87045"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87046"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sp>
        <p:nvSpPr>
          <p:cNvPr id="9" name="Text Box 6"/>
          <p:cNvSpPr txBox="1">
            <a:spLocks noChangeArrowheads="1"/>
          </p:cNvSpPr>
          <p:nvPr/>
        </p:nvSpPr>
        <p:spPr bwMode="auto">
          <a:xfrm>
            <a:off x="530225" y="1561017"/>
            <a:ext cx="7985125" cy="461665"/>
          </a:xfrm>
          <a:prstGeom prst="rect">
            <a:avLst/>
          </a:prstGeom>
          <a:noFill/>
          <a:ln w="9525">
            <a:noFill/>
            <a:miter lim="800000"/>
            <a:headEnd/>
            <a:tailEnd/>
          </a:ln>
        </p:spPr>
        <p:txBody>
          <a:bodyPr wrap="square">
            <a:spAutoFit/>
          </a:bodyPr>
          <a:lstStyle/>
          <a:p>
            <a:pPr algn="ctr"/>
            <a:r>
              <a:rPr lang="en-US" sz="2400" b="1" dirty="0" smtClean="0">
                <a:solidFill>
                  <a:srgbClr val="2CAE98"/>
                </a:solidFill>
                <a:cs typeface="Arial" charset="0"/>
              </a:rPr>
              <a:t>PLACES NOT TO MISS</a:t>
            </a:r>
            <a:endParaRPr lang="en-US" sz="2400" b="1" dirty="0">
              <a:solidFill>
                <a:srgbClr val="2CAE98"/>
              </a:solidFill>
              <a:cs typeface="Arial" charset="0"/>
            </a:endParaRPr>
          </a:p>
        </p:txBody>
      </p:sp>
      <p:sp>
        <p:nvSpPr>
          <p:cNvPr id="2" name="Rectangle 1"/>
          <p:cNvSpPr/>
          <p:nvPr/>
        </p:nvSpPr>
        <p:spPr>
          <a:xfrm>
            <a:off x="3697916" y="4191000"/>
            <a:ext cx="3441968" cy="369332"/>
          </a:xfrm>
          <a:prstGeom prst="rect">
            <a:avLst/>
          </a:prstGeom>
        </p:spPr>
        <p:txBody>
          <a:bodyPr wrap="none">
            <a:spAutoFit/>
          </a:bodyPr>
          <a:lstStyle/>
          <a:p>
            <a:r>
              <a:rPr lang="en-US" b="1" dirty="0" err="1" smtClean="0"/>
              <a:t>Ratnapura</a:t>
            </a:r>
            <a:r>
              <a:rPr lang="en-US" b="1" dirty="0" smtClean="0"/>
              <a:t> (The City of Gems)</a:t>
            </a:r>
            <a:endParaRPr lang="pt-PT"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001" y="4347957"/>
            <a:ext cx="1431925"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000" y="2081213"/>
            <a:ext cx="7518107" cy="175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7717889"/>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3"/>
          <p:cNvSpPr txBox="1">
            <a:spLocks noChangeArrowheads="1"/>
          </p:cNvSpPr>
          <p:nvPr/>
        </p:nvSpPr>
        <p:spPr bwMode="auto">
          <a:xfrm>
            <a:off x="1054773" y="1201738"/>
            <a:ext cx="72548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88066" name="Text Box 4"/>
          <p:cNvSpPr txBox="1">
            <a:spLocks noChangeArrowheads="1"/>
          </p:cNvSpPr>
          <p:nvPr/>
        </p:nvSpPr>
        <p:spPr bwMode="auto">
          <a:xfrm>
            <a:off x="1889125" y="3640138"/>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88070"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88071"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sp>
        <p:nvSpPr>
          <p:cNvPr id="8" name="Rectangle 7"/>
          <p:cNvSpPr/>
          <p:nvPr/>
        </p:nvSpPr>
        <p:spPr>
          <a:xfrm>
            <a:off x="3779212" y="1395557"/>
            <a:ext cx="1326004" cy="369332"/>
          </a:xfrm>
          <a:prstGeom prst="rect">
            <a:avLst/>
          </a:prstGeom>
        </p:spPr>
        <p:txBody>
          <a:bodyPr wrap="none">
            <a:spAutoFit/>
          </a:bodyPr>
          <a:lstStyle/>
          <a:p>
            <a:r>
              <a:rPr lang="en-US" b="1" dirty="0" err="1" smtClean="0"/>
              <a:t>Ratnapura</a:t>
            </a:r>
            <a:endParaRPr lang="pt-PT" dirty="0"/>
          </a:p>
        </p:txBody>
      </p:sp>
      <p:sp>
        <p:nvSpPr>
          <p:cNvPr id="2" name="Rectangle 1"/>
          <p:cNvSpPr/>
          <p:nvPr/>
        </p:nvSpPr>
        <p:spPr>
          <a:xfrm>
            <a:off x="729335" y="2318450"/>
            <a:ext cx="7905750" cy="2308324"/>
          </a:xfrm>
          <a:prstGeom prst="rect">
            <a:avLst/>
          </a:prstGeom>
        </p:spPr>
        <p:txBody>
          <a:bodyPr wrap="square">
            <a:spAutoFit/>
          </a:bodyPr>
          <a:lstStyle/>
          <a:p>
            <a:pPr algn="just"/>
            <a:r>
              <a:rPr lang="en-US" dirty="0"/>
              <a:t>The of the town depends on the gem trade. Gem pits are a common site in the surrounding area. Most of the large-scale gem </a:t>
            </a:r>
            <a:r>
              <a:rPr lang="en-US" dirty="0" smtClean="0"/>
              <a:t>businessmen </a:t>
            </a:r>
            <a:r>
              <a:rPr lang="en-US" dirty="0"/>
              <a:t>of Sri Lanka operate from </a:t>
            </a:r>
            <a:r>
              <a:rPr lang="en-US" dirty="0" err="1"/>
              <a:t>Ratnapura</a:t>
            </a:r>
            <a:r>
              <a:rPr lang="en-US" dirty="0"/>
              <a:t>. There are considerable numbers of foreign gem traders in town too. Among the foreign traders, Thailand traders are in the majority. Every day, large number of traders from suburbs and other towns gather in the town </a:t>
            </a:r>
            <a:r>
              <a:rPr lang="en-US" dirty="0" err="1"/>
              <a:t>centre</a:t>
            </a:r>
            <a:r>
              <a:rPr lang="en-US" dirty="0"/>
              <a:t> to sell or buy gemstones. Large-scale merchants collect gemstones from locals and sell them in the international market. Some traders go out of the city to buy gems.</a:t>
            </a:r>
          </a:p>
        </p:txBody>
      </p:sp>
    </p:spTree>
    <p:extLst>
      <p:ext uri="{BB962C8B-B14F-4D97-AF65-F5344CB8AC3E}">
        <p14:creationId xmlns:p14="http://schemas.microsoft.com/office/powerpoint/2010/main" val="1687467731"/>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3"/>
          <p:cNvSpPr txBox="1">
            <a:spLocks noChangeArrowheads="1"/>
          </p:cNvSpPr>
          <p:nvPr/>
        </p:nvSpPr>
        <p:spPr bwMode="auto">
          <a:xfrm>
            <a:off x="1355725" y="1027113"/>
            <a:ext cx="72548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87042" name="Text Box 5"/>
          <p:cNvSpPr txBox="1">
            <a:spLocks noChangeArrowheads="1"/>
          </p:cNvSpPr>
          <p:nvPr/>
        </p:nvSpPr>
        <p:spPr bwMode="auto">
          <a:xfrm>
            <a:off x="2117725" y="3465513"/>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87045"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87046"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sp>
        <p:nvSpPr>
          <p:cNvPr id="9" name="Text Box 6"/>
          <p:cNvSpPr txBox="1">
            <a:spLocks noChangeArrowheads="1"/>
          </p:cNvSpPr>
          <p:nvPr/>
        </p:nvSpPr>
        <p:spPr bwMode="auto">
          <a:xfrm>
            <a:off x="530225" y="1561017"/>
            <a:ext cx="7985125" cy="461665"/>
          </a:xfrm>
          <a:prstGeom prst="rect">
            <a:avLst/>
          </a:prstGeom>
          <a:noFill/>
          <a:ln w="9525">
            <a:noFill/>
            <a:miter lim="800000"/>
            <a:headEnd/>
            <a:tailEnd/>
          </a:ln>
        </p:spPr>
        <p:txBody>
          <a:bodyPr wrap="square">
            <a:spAutoFit/>
          </a:bodyPr>
          <a:lstStyle/>
          <a:p>
            <a:pPr algn="ctr"/>
            <a:r>
              <a:rPr lang="en-US" sz="2400" b="1" dirty="0" smtClean="0">
                <a:solidFill>
                  <a:srgbClr val="2CAE98"/>
                </a:solidFill>
                <a:cs typeface="Arial" charset="0"/>
              </a:rPr>
              <a:t>PLACES NOT TO MISS</a:t>
            </a:r>
            <a:endParaRPr lang="en-US" sz="2400" b="1" dirty="0">
              <a:solidFill>
                <a:srgbClr val="2CAE98"/>
              </a:solidFill>
              <a:cs typeface="Arial" charset="0"/>
            </a:endParaRPr>
          </a:p>
        </p:txBody>
      </p:sp>
      <p:sp>
        <p:nvSpPr>
          <p:cNvPr id="2" name="Rectangle 1"/>
          <p:cNvSpPr/>
          <p:nvPr/>
        </p:nvSpPr>
        <p:spPr>
          <a:xfrm>
            <a:off x="3697916" y="4191000"/>
            <a:ext cx="1043876" cy="369332"/>
          </a:xfrm>
          <a:prstGeom prst="rect">
            <a:avLst/>
          </a:prstGeom>
        </p:spPr>
        <p:txBody>
          <a:bodyPr wrap="none">
            <a:spAutoFit/>
          </a:bodyPr>
          <a:lstStyle/>
          <a:p>
            <a:r>
              <a:rPr lang="en-US" b="1" dirty="0" err="1" smtClean="0"/>
              <a:t>Bentota</a:t>
            </a:r>
            <a:endParaRPr lang="pt-PT"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000" y="4147632"/>
            <a:ext cx="1622425"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952" y="2286000"/>
            <a:ext cx="787936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8268985"/>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3"/>
          <p:cNvSpPr txBox="1">
            <a:spLocks noChangeArrowheads="1"/>
          </p:cNvSpPr>
          <p:nvPr/>
        </p:nvSpPr>
        <p:spPr bwMode="auto">
          <a:xfrm>
            <a:off x="1054773" y="1201738"/>
            <a:ext cx="72548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88066" name="Text Box 4"/>
          <p:cNvSpPr txBox="1">
            <a:spLocks noChangeArrowheads="1"/>
          </p:cNvSpPr>
          <p:nvPr/>
        </p:nvSpPr>
        <p:spPr bwMode="auto">
          <a:xfrm>
            <a:off x="1889125" y="3640138"/>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88070"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88071"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sp>
        <p:nvSpPr>
          <p:cNvPr id="8" name="Rectangle 7"/>
          <p:cNvSpPr/>
          <p:nvPr/>
        </p:nvSpPr>
        <p:spPr>
          <a:xfrm>
            <a:off x="3779212" y="1395557"/>
            <a:ext cx="1043876" cy="369332"/>
          </a:xfrm>
          <a:prstGeom prst="rect">
            <a:avLst/>
          </a:prstGeom>
        </p:spPr>
        <p:txBody>
          <a:bodyPr wrap="none">
            <a:spAutoFit/>
          </a:bodyPr>
          <a:lstStyle/>
          <a:p>
            <a:r>
              <a:rPr lang="en-US" b="1" dirty="0" err="1" smtClean="0"/>
              <a:t>Bentota</a:t>
            </a:r>
            <a:endParaRPr lang="pt-PT" dirty="0"/>
          </a:p>
        </p:txBody>
      </p:sp>
      <p:sp>
        <p:nvSpPr>
          <p:cNvPr id="2" name="Rectangle 1"/>
          <p:cNvSpPr/>
          <p:nvPr/>
        </p:nvSpPr>
        <p:spPr>
          <a:xfrm>
            <a:off x="729335" y="2318450"/>
            <a:ext cx="7905750" cy="3693319"/>
          </a:xfrm>
          <a:prstGeom prst="rect">
            <a:avLst/>
          </a:prstGeom>
        </p:spPr>
        <p:txBody>
          <a:bodyPr wrap="square">
            <a:spAutoFit/>
          </a:bodyPr>
          <a:lstStyle/>
          <a:p>
            <a:pPr algn="just"/>
            <a:r>
              <a:rPr lang="en-US" dirty="0"/>
              <a:t>A Sri Lankan coastal city famous for golden beaches, </a:t>
            </a:r>
            <a:r>
              <a:rPr lang="en-US" dirty="0" err="1"/>
              <a:t>Bentota</a:t>
            </a:r>
            <a:r>
              <a:rPr lang="en-US" dirty="0"/>
              <a:t> is situated on the southern coastal tip of the Galle District of the Southern Province. The town is a popular tourist attraction. It is especially famous among the foreign tourists. The name comes from a mythical story which dates back to kings time saying a demon called </a:t>
            </a:r>
            <a:r>
              <a:rPr lang="en-US" dirty="0" err="1"/>
              <a:t>Bem</a:t>
            </a:r>
            <a:r>
              <a:rPr lang="en-US" dirty="0"/>
              <a:t> ruled this river. </a:t>
            </a:r>
          </a:p>
          <a:p>
            <a:pPr algn="just"/>
            <a:endParaRPr lang="en-US" dirty="0"/>
          </a:p>
          <a:p>
            <a:pPr algn="just"/>
            <a:r>
              <a:rPr lang="en-US" dirty="0" err="1"/>
              <a:t>Bentota</a:t>
            </a:r>
            <a:r>
              <a:rPr lang="en-US" dirty="0"/>
              <a:t> hosts a handful of world proclaimed hotels. It is the hosting land for the famous Sri Lankan Jeweler Aida. </a:t>
            </a:r>
            <a:r>
              <a:rPr lang="en-US" dirty="0" err="1"/>
              <a:t>Bentota</a:t>
            </a:r>
            <a:r>
              <a:rPr lang="en-US" dirty="0"/>
              <a:t> also delivers an ancient art of healing called Ayurveda. </a:t>
            </a:r>
            <a:r>
              <a:rPr lang="en-US" dirty="0" err="1"/>
              <a:t>Bentota</a:t>
            </a:r>
            <a:r>
              <a:rPr lang="en-US" dirty="0"/>
              <a:t> is also famous for its production in </a:t>
            </a:r>
            <a:r>
              <a:rPr lang="en-US" dirty="0" smtClean="0"/>
              <a:t>Toddy - an </a:t>
            </a:r>
            <a:r>
              <a:rPr lang="en-US" dirty="0"/>
              <a:t>alcoholic beverage made out of </a:t>
            </a:r>
            <a:r>
              <a:rPr lang="en-US" dirty="0" smtClean="0"/>
              <a:t>coconut </a:t>
            </a:r>
            <a:r>
              <a:rPr lang="en-US" dirty="0"/>
              <a:t>nectar. The city's population is estimated to be between 25,000-50,000. </a:t>
            </a:r>
            <a:r>
              <a:rPr lang="en-US" dirty="0" err="1"/>
              <a:t>Bentota</a:t>
            </a:r>
            <a:r>
              <a:rPr lang="en-US" dirty="0"/>
              <a:t> was heavily damaged by the 2004 Indian Ocean Tsunami which devastated the Sri Lankan coastal belt on the morning of the December 26th.</a:t>
            </a:r>
          </a:p>
        </p:txBody>
      </p:sp>
    </p:spTree>
    <p:extLst>
      <p:ext uri="{BB962C8B-B14F-4D97-AF65-F5344CB8AC3E}">
        <p14:creationId xmlns:p14="http://schemas.microsoft.com/office/powerpoint/2010/main" val="789648645"/>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3"/>
          <p:cNvSpPr txBox="1">
            <a:spLocks noChangeArrowheads="1"/>
          </p:cNvSpPr>
          <p:nvPr/>
        </p:nvSpPr>
        <p:spPr bwMode="auto">
          <a:xfrm>
            <a:off x="1355725" y="1027113"/>
            <a:ext cx="72548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87042" name="Text Box 5"/>
          <p:cNvSpPr txBox="1">
            <a:spLocks noChangeArrowheads="1"/>
          </p:cNvSpPr>
          <p:nvPr/>
        </p:nvSpPr>
        <p:spPr bwMode="auto">
          <a:xfrm>
            <a:off x="2117725" y="3465513"/>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87045"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87046"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sp>
        <p:nvSpPr>
          <p:cNvPr id="9" name="Text Box 6"/>
          <p:cNvSpPr txBox="1">
            <a:spLocks noChangeArrowheads="1"/>
          </p:cNvSpPr>
          <p:nvPr/>
        </p:nvSpPr>
        <p:spPr bwMode="auto">
          <a:xfrm>
            <a:off x="530225" y="1561017"/>
            <a:ext cx="7985125" cy="461665"/>
          </a:xfrm>
          <a:prstGeom prst="rect">
            <a:avLst/>
          </a:prstGeom>
          <a:noFill/>
          <a:ln w="9525">
            <a:noFill/>
            <a:miter lim="800000"/>
            <a:headEnd/>
            <a:tailEnd/>
          </a:ln>
        </p:spPr>
        <p:txBody>
          <a:bodyPr wrap="square">
            <a:spAutoFit/>
          </a:bodyPr>
          <a:lstStyle/>
          <a:p>
            <a:pPr algn="ctr"/>
            <a:r>
              <a:rPr lang="en-US" sz="2400" b="1" dirty="0" smtClean="0">
                <a:solidFill>
                  <a:srgbClr val="2CAE98"/>
                </a:solidFill>
                <a:cs typeface="Arial" charset="0"/>
              </a:rPr>
              <a:t>PLACES NOT TO MISS</a:t>
            </a:r>
            <a:endParaRPr lang="en-US" sz="2400" b="1" dirty="0">
              <a:solidFill>
                <a:srgbClr val="2CAE98"/>
              </a:solidFill>
              <a:cs typeface="Arial" charset="0"/>
            </a:endParaRPr>
          </a:p>
        </p:txBody>
      </p:sp>
      <p:sp>
        <p:nvSpPr>
          <p:cNvPr id="2" name="Rectangle 1"/>
          <p:cNvSpPr/>
          <p:nvPr/>
        </p:nvSpPr>
        <p:spPr>
          <a:xfrm>
            <a:off x="3697916" y="4191000"/>
            <a:ext cx="1390124" cy="369332"/>
          </a:xfrm>
          <a:prstGeom prst="rect">
            <a:avLst/>
          </a:prstGeom>
        </p:spPr>
        <p:txBody>
          <a:bodyPr wrap="none">
            <a:spAutoFit/>
          </a:bodyPr>
          <a:lstStyle/>
          <a:p>
            <a:r>
              <a:rPr lang="en-US" b="1" dirty="0" err="1" smtClean="0"/>
              <a:t>Hikkaduwa</a:t>
            </a:r>
            <a:endParaRPr lang="pt-PT" dirty="0"/>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4191000"/>
            <a:ext cx="1622425"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http://www.srilanka-express.com/imgx/hikkaduva.jpg"/>
          <p:cNvPicPr/>
          <p:nvPr/>
        </p:nvPicPr>
        <p:blipFill>
          <a:blip r:embed="rId5"/>
          <a:srcRect/>
          <a:stretch>
            <a:fillRect/>
          </a:stretch>
        </p:blipFill>
        <p:spPr bwMode="auto">
          <a:xfrm>
            <a:off x="726116" y="2112141"/>
            <a:ext cx="7789234" cy="1850259"/>
          </a:xfrm>
          <a:prstGeom prst="rect">
            <a:avLst/>
          </a:prstGeom>
          <a:noFill/>
          <a:ln w="9525">
            <a:noFill/>
            <a:miter lim="800000"/>
            <a:headEnd/>
            <a:tailEnd/>
          </a:ln>
        </p:spPr>
      </p:pic>
    </p:spTree>
    <p:extLst>
      <p:ext uri="{BB962C8B-B14F-4D97-AF65-F5344CB8AC3E}">
        <p14:creationId xmlns:p14="http://schemas.microsoft.com/office/powerpoint/2010/main" val="3647425464"/>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4"/>
          <p:cNvSpPr txBox="1">
            <a:spLocks noChangeArrowheads="1"/>
          </p:cNvSpPr>
          <p:nvPr/>
        </p:nvSpPr>
        <p:spPr bwMode="auto">
          <a:xfrm>
            <a:off x="1889125" y="3640138"/>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88070"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88071"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sp>
        <p:nvSpPr>
          <p:cNvPr id="8" name="Rectangle 7"/>
          <p:cNvSpPr/>
          <p:nvPr/>
        </p:nvSpPr>
        <p:spPr>
          <a:xfrm>
            <a:off x="3779212" y="1395557"/>
            <a:ext cx="1390124" cy="369332"/>
          </a:xfrm>
          <a:prstGeom prst="rect">
            <a:avLst/>
          </a:prstGeom>
        </p:spPr>
        <p:txBody>
          <a:bodyPr wrap="none">
            <a:spAutoFit/>
          </a:bodyPr>
          <a:lstStyle/>
          <a:p>
            <a:r>
              <a:rPr lang="en-US" b="1" dirty="0" err="1" smtClean="0"/>
              <a:t>Hikkaduwa</a:t>
            </a:r>
            <a:endParaRPr lang="pt-PT" dirty="0"/>
          </a:p>
        </p:txBody>
      </p:sp>
      <p:sp>
        <p:nvSpPr>
          <p:cNvPr id="2" name="Rectangle 1"/>
          <p:cNvSpPr/>
          <p:nvPr/>
        </p:nvSpPr>
        <p:spPr>
          <a:xfrm>
            <a:off x="729335" y="2318450"/>
            <a:ext cx="7905750" cy="2862322"/>
          </a:xfrm>
          <a:prstGeom prst="rect">
            <a:avLst/>
          </a:prstGeom>
        </p:spPr>
        <p:txBody>
          <a:bodyPr wrap="square">
            <a:spAutoFit/>
          </a:bodyPr>
          <a:lstStyle/>
          <a:p>
            <a:r>
              <a:rPr lang="en-US" dirty="0" err="1"/>
              <a:t>Hikkaduwa</a:t>
            </a:r>
            <a:r>
              <a:rPr lang="en-US" dirty="0"/>
              <a:t> is a small town on the south coast of Sri Lanka. It is located in the Southern Province, about 20 km north-west of  Galle. </a:t>
            </a:r>
            <a:r>
              <a:rPr lang="en-US" dirty="0" err="1"/>
              <a:t>Hikkaduwa</a:t>
            </a:r>
            <a:r>
              <a:rPr lang="en-US" dirty="0"/>
              <a:t> is famous for its beach and corals.</a:t>
            </a:r>
            <a:br>
              <a:rPr lang="en-US" dirty="0"/>
            </a:br>
            <a:r>
              <a:rPr lang="en-US" dirty="0"/>
              <a:t/>
            </a:r>
            <a:br>
              <a:rPr lang="en-US" dirty="0"/>
            </a:br>
            <a:r>
              <a:rPr lang="en-US" dirty="0"/>
              <a:t>Coral Sanctuary is the main attraction of </a:t>
            </a:r>
            <a:r>
              <a:rPr lang="en-US" dirty="0" err="1"/>
              <a:t>Hikkaduwa</a:t>
            </a:r>
            <a:r>
              <a:rPr lang="en-US" dirty="0"/>
              <a:t>. A lot of tourist come here for enjoying this Natural Beauty. A couple of hundred meters from the shore there is a rocky area, which is also visible from Corel Garden hotel, is a large shallow area enclosed by the reef. To reach the shore from where you can swim to this reef is just a </a:t>
            </a:r>
            <a:r>
              <a:rPr lang="en-US" dirty="0" err="1"/>
              <a:t>mins</a:t>
            </a:r>
            <a:r>
              <a:rPr lang="en-US" dirty="0"/>
              <a:t> walk from the Corel Garden hotel's beach area . </a:t>
            </a:r>
            <a:endParaRPr lang="pt-PT" dirty="0"/>
          </a:p>
        </p:txBody>
      </p:sp>
    </p:spTree>
    <p:extLst>
      <p:ext uri="{BB962C8B-B14F-4D97-AF65-F5344CB8AC3E}">
        <p14:creationId xmlns:p14="http://schemas.microsoft.com/office/powerpoint/2010/main" val="1906833549"/>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3"/>
          <p:cNvSpPr txBox="1">
            <a:spLocks noChangeArrowheads="1"/>
          </p:cNvSpPr>
          <p:nvPr/>
        </p:nvSpPr>
        <p:spPr bwMode="auto">
          <a:xfrm>
            <a:off x="1355725" y="1027113"/>
            <a:ext cx="72548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87042" name="Text Box 5"/>
          <p:cNvSpPr txBox="1">
            <a:spLocks noChangeArrowheads="1"/>
          </p:cNvSpPr>
          <p:nvPr/>
        </p:nvSpPr>
        <p:spPr bwMode="auto">
          <a:xfrm>
            <a:off x="2117725" y="3465513"/>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87045"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87046"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sp>
        <p:nvSpPr>
          <p:cNvPr id="9" name="Text Box 6"/>
          <p:cNvSpPr txBox="1">
            <a:spLocks noChangeArrowheads="1"/>
          </p:cNvSpPr>
          <p:nvPr/>
        </p:nvSpPr>
        <p:spPr bwMode="auto">
          <a:xfrm>
            <a:off x="530225" y="1561017"/>
            <a:ext cx="7985125" cy="461665"/>
          </a:xfrm>
          <a:prstGeom prst="rect">
            <a:avLst/>
          </a:prstGeom>
          <a:noFill/>
          <a:ln w="9525">
            <a:noFill/>
            <a:miter lim="800000"/>
            <a:headEnd/>
            <a:tailEnd/>
          </a:ln>
        </p:spPr>
        <p:txBody>
          <a:bodyPr wrap="square">
            <a:spAutoFit/>
          </a:bodyPr>
          <a:lstStyle/>
          <a:p>
            <a:pPr algn="ctr"/>
            <a:r>
              <a:rPr lang="en-US" sz="2400" b="1" dirty="0" smtClean="0">
                <a:solidFill>
                  <a:srgbClr val="2CAE98"/>
                </a:solidFill>
                <a:cs typeface="Arial" charset="0"/>
              </a:rPr>
              <a:t>NATIONAL PARKS</a:t>
            </a:r>
            <a:endParaRPr lang="en-US" sz="2400" b="1" dirty="0">
              <a:solidFill>
                <a:srgbClr val="2CAE98"/>
              </a:solidFill>
              <a:cs typeface="Arial" charset="0"/>
            </a:endParaRPr>
          </a:p>
        </p:txBody>
      </p:sp>
      <p:pic>
        <p:nvPicPr>
          <p:cNvPr id="10" name="Picture 9" descr="http://www.srilanka-express.com/imgx/minneriya.jpg"/>
          <p:cNvPicPr/>
          <p:nvPr/>
        </p:nvPicPr>
        <p:blipFill>
          <a:blip r:embed="rId4"/>
          <a:srcRect/>
          <a:stretch>
            <a:fillRect/>
          </a:stretch>
        </p:blipFill>
        <p:spPr bwMode="auto">
          <a:xfrm>
            <a:off x="1600200" y="2735897"/>
            <a:ext cx="5943600" cy="1386205"/>
          </a:xfrm>
          <a:prstGeom prst="rect">
            <a:avLst/>
          </a:prstGeom>
          <a:noFill/>
          <a:ln w="9525">
            <a:noFill/>
            <a:miter lim="800000"/>
            <a:headEnd/>
            <a:tailEnd/>
          </a:ln>
        </p:spPr>
      </p:pic>
      <p:pic>
        <p:nvPicPr>
          <p:cNvPr id="11" name="Picture 10" descr="http://www.srilanka-express.com/imgx/minneriya_map.jpg"/>
          <p:cNvPicPr/>
          <p:nvPr/>
        </p:nvPicPr>
        <p:blipFill>
          <a:blip r:embed="rId5"/>
          <a:srcRect/>
          <a:stretch>
            <a:fillRect/>
          </a:stretch>
        </p:blipFill>
        <p:spPr bwMode="auto">
          <a:xfrm>
            <a:off x="1600200" y="4419600"/>
            <a:ext cx="1621790" cy="1798955"/>
          </a:xfrm>
          <a:prstGeom prst="rect">
            <a:avLst/>
          </a:prstGeom>
          <a:noFill/>
          <a:ln w="9525">
            <a:noFill/>
            <a:miter lim="800000"/>
            <a:headEnd/>
            <a:tailEnd/>
          </a:ln>
        </p:spPr>
      </p:pic>
      <p:sp>
        <p:nvSpPr>
          <p:cNvPr id="3" name="Rectangle 2"/>
          <p:cNvSpPr/>
          <p:nvPr/>
        </p:nvSpPr>
        <p:spPr>
          <a:xfrm>
            <a:off x="3891845" y="2209800"/>
            <a:ext cx="1261884" cy="369332"/>
          </a:xfrm>
          <a:prstGeom prst="rect">
            <a:avLst/>
          </a:prstGeom>
        </p:spPr>
        <p:txBody>
          <a:bodyPr wrap="none">
            <a:spAutoFit/>
          </a:bodyPr>
          <a:lstStyle/>
          <a:p>
            <a:r>
              <a:rPr lang="en-US" b="1" dirty="0" err="1"/>
              <a:t>Minneriya</a:t>
            </a:r>
            <a:endParaRPr lang="pt-PT" dirty="0"/>
          </a:p>
        </p:txBody>
      </p:sp>
    </p:spTree>
    <p:extLst>
      <p:ext uri="{BB962C8B-B14F-4D97-AF65-F5344CB8AC3E}">
        <p14:creationId xmlns:p14="http://schemas.microsoft.com/office/powerpoint/2010/main" val="2520152451"/>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3"/>
          <p:cNvSpPr txBox="1">
            <a:spLocks noChangeArrowheads="1"/>
          </p:cNvSpPr>
          <p:nvPr/>
        </p:nvSpPr>
        <p:spPr bwMode="auto">
          <a:xfrm>
            <a:off x="1917700" y="3692525"/>
            <a:ext cx="5537200" cy="368300"/>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93190"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93191"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sp>
        <p:nvSpPr>
          <p:cNvPr id="2" name="Rectangle 1"/>
          <p:cNvSpPr/>
          <p:nvPr/>
        </p:nvSpPr>
        <p:spPr>
          <a:xfrm>
            <a:off x="609600" y="1779687"/>
            <a:ext cx="7905750" cy="4801314"/>
          </a:xfrm>
          <a:prstGeom prst="rect">
            <a:avLst/>
          </a:prstGeom>
        </p:spPr>
        <p:txBody>
          <a:bodyPr wrap="square">
            <a:spAutoFit/>
          </a:bodyPr>
          <a:lstStyle/>
          <a:p>
            <a:r>
              <a:rPr lang="en-US" dirty="0"/>
              <a:t>A flapping sea of black invades the emerald </a:t>
            </a:r>
            <a:r>
              <a:rPr lang="en-US" dirty="0" err="1"/>
              <a:t>Minneriya</a:t>
            </a:r>
            <a:r>
              <a:rPr lang="en-US" dirty="0"/>
              <a:t> Tank, as a flock of two thousand cormorants nosedive for fish. Later, elephants trudge by, drinking from the same reservoir. </a:t>
            </a:r>
            <a:br>
              <a:rPr lang="en-US" dirty="0"/>
            </a:br>
            <a:r>
              <a:rPr lang="en-US" dirty="0" smtClean="0"/>
              <a:t>You </a:t>
            </a:r>
            <a:r>
              <a:rPr lang="en-US" dirty="0"/>
              <a:t>want to be present to witness it, and you can, a jeep safari from Deer Park Hotel takes you there in a jiffy.</a:t>
            </a:r>
            <a:br>
              <a:rPr lang="en-US" dirty="0"/>
            </a:br>
            <a:r>
              <a:rPr lang="en-US" dirty="0"/>
              <a:t>Not nearly the largest tank in Sri Lanka, </a:t>
            </a:r>
            <a:r>
              <a:rPr lang="en-US" dirty="0" err="1"/>
              <a:t>Minneriya</a:t>
            </a:r>
            <a:r>
              <a:rPr lang="en-US" dirty="0"/>
              <a:t> Tank - with the woods that surround it forming the </a:t>
            </a:r>
            <a:r>
              <a:rPr lang="en-US" dirty="0" err="1"/>
              <a:t>Minneriya-Giritale</a:t>
            </a:r>
            <a:r>
              <a:rPr lang="en-US" dirty="0"/>
              <a:t> National Park - is nevertheless home to an extraordinary diversity of wildlife. If numbers interest you, there are nine species of amphibians, 24 species of mammals, 25 species of reptiles, 26 species of fish (three of which are endangered), 75 species of butterflies and 160 species of birds.</a:t>
            </a:r>
            <a:br>
              <a:rPr lang="en-US" dirty="0"/>
            </a:br>
            <a:r>
              <a:rPr lang="en-US" dirty="0" smtClean="0"/>
              <a:t>Making </a:t>
            </a:r>
            <a:r>
              <a:rPr lang="en-US" dirty="0"/>
              <a:t>your way through the park, you will see elephants, Spotted Deer and also the </a:t>
            </a:r>
            <a:r>
              <a:rPr lang="en-US" dirty="0" err="1"/>
              <a:t>Sambar</a:t>
            </a:r>
            <a:r>
              <a:rPr lang="en-US" dirty="0"/>
              <a:t>, which is a deer with no spots and an apt scientific name, </a:t>
            </a:r>
            <a:r>
              <a:rPr lang="en-US" dirty="0" err="1"/>
              <a:t>cerves</a:t>
            </a:r>
            <a:r>
              <a:rPr lang="en-US" dirty="0"/>
              <a:t> unicolor. If you're lucky (or for some, unlucky), a leopard looking for food might cross your path. Other creatures you may not care to meet include the Sloth Bear, Indian Python and the Mugger Crocodile, also known as Tank Crocodile</a:t>
            </a:r>
            <a:r>
              <a:rPr lang="en-US" dirty="0" smtClean="0"/>
              <a:t>.</a:t>
            </a:r>
            <a:endParaRPr lang="pt-PT" dirty="0"/>
          </a:p>
        </p:txBody>
      </p:sp>
      <p:sp>
        <p:nvSpPr>
          <p:cNvPr id="10" name="Rectangle 9"/>
          <p:cNvSpPr/>
          <p:nvPr/>
        </p:nvSpPr>
        <p:spPr>
          <a:xfrm>
            <a:off x="3733800" y="1190109"/>
            <a:ext cx="1261884" cy="369332"/>
          </a:xfrm>
          <a:prstGeom prst="rect">
            <a:avLst/>
          </a:prstGeom>
        </p:spPr>
        <p:txBody>
          <a:bodyPr wrap="none">
            <a:spAutoFit/>
          </a:bodyPr>
          <a:lstStyle/>
          <a:p>
            <a:r>
              <a:rPr lang="en-US" b="1" dirty="0" err="1"/>
              <a:t>Minneriya</a:t>
            </a:r>
            <a:endParaRPr lang="pt-PT" dirty="0"/>
          </a:p>
        </p:txBody>
      </p:sp>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3"/>
          <p:cNvSpPr txBox="1">
            <a:spLocks noChangeArrowheads="1"/>
          </p:cNvSpPr>
          <p:nvPr/>
        </p:nvSpPr>
        <p:spPr bwMode="auto">
          <a:xfrm>
            <a:off x="1355725" y="1027113"/>
            <a:ext cx="72548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87042" name="Text Box 5"/>
          <p:cNvSpPr txBox="1">
            <a:spLocks noChangeArrowheads="1"/>
          </p:cNvSpPr>
          <p:nvPr/>
        </p:nvSpPr>
        <p:spPr bwMode="auto">
          <a:xfrm>
            <a:off x="2117725" y="3465513"/>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87045"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87046"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sp>
        <p:nvSpPr>
          <p:cNvPr id="9" name="Text Box 6"/>
          <p:cNvSpPr txBox="1">
            <a:spLocks noChangeArrowheads="1"/>
          </p:cNvSpPr>
          <p:nvPr/>
        </p:nvSpPr>
        <p:spPr bwMode="auto">
          <a:xfrm>
            <a:off x="530225" y="1561017"/>
            <a:ext cx="7985125" cy="461665"/>
          </a:xfrm>
          <a:prstGeom prst="rect">
            <a:avLst/>
          </a:prstGeom>
          <a:noFill/>
          <a:ln w="9525">
            <a:noFill/>
            <a:miter lim="800000"/>
            <a:headEnd/>
            <a:tailEnd/>
          </a:ln>
        </p:spPr>
        <p:txBody>
          <a:bodyPr wrap="square">
            <a:spAutoFit/>
          </a:bodyPr>
          <a:lstStyle/>
          <a:p>
            <a:pPr algn="ctr"/>
            <a:r>
              <a:rPr lang="en-US" sz="2400" b="1" dirty="0" smtClean="0">
                <a:solidFill>
                  <a:srgbClr val="2CAE98"/>
                </a:solidFill>
                <a:cs typeface="Arial" charset="0"/>
              </a:rPr>
              <a:t>NATIONAL PARKS</a:t>
            </a:r>
            <a:endParaRPr lang="en-US" sz="2400" b="1" dirty="0">
              <a:solidFill>
                <a:srgbClr val="2CAE98"/>
              </a:solidFill>
              <a:cs typeface="Arial" charset="0"/>
            </a:endParaRPr>
          </a:p>
        </p:txBody>
      </p:sp>
      <p:sp>
        <p:nvSpPr>
          <p:cNvPr id="3" name="Rectangle 2"/>
          <p:cNvSpPr/>
          <p:nvPr/>
        </p:nvSpPr>
        <p:spPr>
          <a:xfrm>
            <a:off x="3891845" y="2209800"/>
            <a:ext cx="1338828" cy="369332"/>
          </a:xfrm>
          <a:prstGeom prst="rect">
            <a:avLst/>
          </a:prstGeom>
        </p:spPr>
        <p:txBody>
          <a:bodyPr wrap="none">
            <a:spAutoFit/>
          </a:bodyPr>
          <a:lstStyle/>
          <a:p>
            <a:r>
              <a:rPr lang="en-US" b="1" dirty="0" err="1" smtClean="0"/>
              <a:t>Kawudulla</a:t>
            </a:r>
            <a:endParaRPr lang="pt-PT" dirty="0"/>
          </a:p>
        </p:txBody>
      </p:sp>
      <p:pic>
        <p:nvPicPr>
          <p:cNvPr id="12" name="Picture 11" descr="http://www.srilanka-express.com/imgx/kaudulla.jpg"/>
          <p:cNvPicPr/>
          <p:nvPr/>
        </p:nvPicPr>
        <p:blipFill>
          <a:blip r:embed="rId4"/>
          <a:srcRect/>
          <a:stretch>
            <a:fillRect/>
          </a:stretch>
        </p:blipFill>
        <p:spPr bwMode="auto">
          <a:xfrm>
            <a:off x="1600200" y="2735897"/>
            <a:ext cx="5943600" cy="1386205"/>
          </a:xfrm>
          <a:prstGeom prst="rect">
            <a:avLst/>
          </a:prstGeom>
          <a:noFill/>
          <a:ln w="9525">
            <a:noFill/>
            <a:miter lim="800000"/>
            <a:headEnd/>
            <a:tailEnd/>
          </a:ln>
        </p:spPr>
      </p:pic>
      <p:pic>
        <p:nvPicPr>
          <p:cNvPr id="13" name="Picture 12" descr="http://www.srilanka-express.com/imgx/kawudulla_map.jpg"/>
          <p:cNvPicPr/>
          <p:nvPr/>
        </p:nvPicPr>
        <p:blipFill>
          <a:blip r:embed="rId5"/>
          <a:srcRect/>
          <a:stretch>
            <a:fillRect/>
          </a:stretch>
        </p:blipFill>
        <p:spPr bwMode="auto">
          <a:xfrm>
            <a:off x="1447800" y="4495800"/>
            <a:ext cx="1621790" cy="1798955"/>
          </a:xfrm>
          <a:prstGeom prst="rect">
            <a:avLst/>
          </a:prstGeom>
          <a:noFill/>
          <a:ln w="9525">
            <a:noFill/>
            <a:miter lim="800000"/>
            <a:headEnd/>
            <a:tailEnd/>
          </a:ln>
        </p:spPr>
      </p:pic>
    </p:spTree>
    <p:extLst>
      <p:ext uri="{BB962C8B-B14F-4D97-AF65-F5344CB8AC3E}">
        <p14:creationId xmlns:p14="http://schemas.microsoft.com/office/powerpoint/2010/main" val="2655530720"/>
      </p:ext>
    </p:extLst>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3"/>
          <p:cNvSpPr txBox="1">
            <a:spLocks noChangeArrowheads="1"/>
          </p:cNvSpPr>
          <p:nvPr/>
        </p:nvSpPr>
        <p:spPr bwMode="auto">
          <a:xfrm>
            <a:off x="1917700" y="3692525"/>
            <a:ext cx="5537200" cy="368300"/>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93190"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93191"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sp>
        <p:nvSpPr>
          <p:cNvPr id="2" name="Rectangle 1"/>
          <p:cNvSpPr/>
          <p:nvPr/>
        </p:nvSpPr>
        <p:spPr>
          <a:xfrm>
            <a:off x="609600" y="1779687"/>
            <a:ext cx="7905750" cy="3970318"/>
          </a:xfrm>
          <a:prstGeom prst="rect">
            <a:avLst/>
          </a:prstGeom>
        </p:spPr>
        <p:txBody>
          <a:bodyPr wrap="square">
            <a:spAutoFit/>
          </a:bodyPr>
          <a:lstStyle/>
          <a:p>
            <a:r>
              <a:rPr lang="en-US" dirty="0" err="1" smtClean="0"/>
              <a:t>Kawudulla</a:t>
            </a:r>
            <a:r>
              <a:rPr lang="en-US" dirty="0" smtClean="0"/>
              <a:t> </a:t>
            </a:r>
            <a:r>
              <a:rPr lang="en-US" dirty="0"/>
              <a:t>National Park is Sri Lanka 's newest national park (opened in 2002) and is located off the main </a:t>
            </a:r>
            <a:r>
              <a:rPr lang="en-US" dirty="0" err="1"/>
              <a:t>Habarana</a:t>
            </a:r>
            <a:r>
              <a:rPr lang="en-US" dirty="0"/>
              <a:t> - </a:t>
            </a:r>
            <a:r>
              <a:rPr lang="en-US" dirty="0" err="1"/>
              <a:t>Trincomalee</a:t>
            </a:r>
            <a:r>
              <a:rPr lang="en-US" dirty="0"/>
              <a:t> road in the ancient cities' area (Cultural Triangle). The park has established a 6656-hectare elephant corridor between </a:t>
            </a:r>
            <a:r>
              <a:rPr lang="en-US" dirty="0" err="1"/>
              <a:t>Somawathie</a:t>
            </a:r>
            <a:r>
              <a:rPr lang="en-US" dirty="0"/>
              <a:t> </a:t>
            </a:r>
            <a:r>
              <a:rPr lang="en-US" dirty="0" err="1"/>
              <a:t>Chaitiya</a:t>
            </a:r>
            <a:r>
              <a:rPr lang="en-US" dirty="0"/>
              <a:t> and </a:t>
            </a:r>
            <a:r>
              <a:rPr lang="en-US" dirty="0" err="1"/>
              <a:t>Minneriya</a:t>
            </a:r>
            <a:r>
              <a:rPr lang="en-US" dirty="0"/>
              <a:t> National Parks . The best time to visit the park is between August and December.</a:t>
            </a:r>
            <a:br>
              <a:rPr lang="en-US" dirty="0"/>
            </a:br>
            <a:r>
              <a:rPr lang="en-US" dirty="0" smtClean="0"/>
              <a:t>The </a:t>
            </a:r>
            <a:r>
              <a:rPr lang="en-US" dirty="0"/>
              <a:t>park is </a:t>
            </a:r>
            <a:r>
              <a:rPr lang="en-US" dirty="0" err="1"/>
              <a:t>centred</a:t>
            </a:r>
            <a:r>
              <a:rPr lang="en-US" dirty="0"/>
              <a:t> on ancient </a:t>
            </a:r>
            <a:r>
              <a:rPr lang="en-US" dirty="0" err="1" smtClean="0"/>
              <a:t>Kawudulla</a:t>
            </a:r>
            <a:r>
              <a:rPr lang="en-US" dirty="0" smtClean="0"/>
              <a:t> </a:t>
            </a:r>
            <a:r>
              <a:rPr lang="en-US" dirty="0"/>
              <a:t>Tank (reservoir) and is home to up to 250 Elephants (including herds of juvenile males), Leopard, Fishing cat, Sloth bear, </a:t>
            </a:r>
            <a:r>
              <a:rPr lang="en-US" dirty="0" err="1"/>
              <a:t>Sambar</a:t>
            </a:r>
            <a:r>
              <a:rPr lang="en-US" dirty="0"/>
              <a:t> deer, and the endangered Rusty spotted cat. </a:t>
            </a:r>
            <a:endParaRPr lang="en-US" dirty="0" smtClean="0"/>
          </a:p>
          <a:p>
            <a:r>
              <a:rPr lang="en-US" dirty="0" smtClean="0"/>
              <a:t>With </a:t>
            </a:r>
            <a:r>
              <a:rPr lang="en-US" dirty="0"/>
              <a:t>fantastic opportunities to see many elephants at close range, the park has become a popular destination for wildlife safaris that also take in leopards, </a:t>
            </a:r>
            <a:r>
              <a:rPr lang="en-US" dirty="0" err="1"/>
              <a:t>sambar</a:t>
            </a:r>
            <a:r>
              <a:rPr lang="en-US" dirty="0"/>
              <a:t> deer and the occasional sloth bear! As an additional novelty, you can go for </a:t>
            </a:r>
            <a:r>
              <a:rPr lang="en-US" dirty="0" err="1"/>
              <a:t>cataraman</a:t>
            </a:r>
            <a:r>
              <a:rPr lang="en-US" dirty="0"/>
              <a:t> rides on the tank.</a:t>
            </a:r>
            <a:br>
              <a:rPr lang="en-US" dirty="0"/>
            </a:br>
            <a:endParaRPr lang="pt-PT" dirty="0"/>
          </a:p>
        </p:txBody>
      </p:sp>
      <p:sp>
        <p:nvSpPr>
          <p:cNvPr id="10" name="Rectangle 9"/>
          <p:cNvSpPr/>
          <p:nvPr/>
        </p:nvSpPr>
        <p:spPr>
          <a:xfrm>
            <a:off x="3733800" y="1190109"/>
            <a:ext cx="1338828" cy="369332"/>
          </a:xfrm>
          <a:prstGeom prst="rect">
            <a:avLst/>
          </a:prstGeom>
        </p:spPr>
        <p:txBody>
          <a:bodyPr wrap="none">
            <a:spAutoFit/>
          </a:bodyPr>
          <a:lstStyle/>
          <a:p>
            <a:r>
              <a:rPr lang="en-US" b="1" dirty="0" err="1"/>
              <a:t>Kawudulla</a:t>
            </a:r>
            <a:endParaRPr lang="pt-PT" dirty="0"/>
          </a:p>
        </p:txBody>
      </p:sp>
    </p:spTree>
    <p:extLst>
      <p:ext uri="{BB962C8B-B14F-4D97-AF65-F5344CB8AC3E}">
        <p14:creationId xmlns:p14="http://schemas.microsoft.com/office/powerpoint/2010/main" val="677340029"/>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1"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86022"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sp>
        <p:nvSpPr>
          <p:cNvPr id="8" name="Text Box 4"/>
          <p:cNvSpPr txBox="1">
            <a:spLocks noChangeArrowheads="1"/>
          </p:cNvSpPr>
          <p:nvPr/>
        </p:nvSpPr>
        <p:spPr bwMode="auto">
          <a:xfrm>
            <a:off x="1736725" y="3617913"/>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12789052"/>
              </p:ext>
            </p:extLst>
          </p:nvPr>
        </p:nvGraphicFramePr>
        <p:xfrm>
          <a:off x="472786" y="1524000"/>
          <a:ext cx="8290214" cy="4942583"/>
        </p:xfrm>
        <a:graphic>
          <a:graphicData uri="http://schemas.openxmlformats.org/drawingml/2006/table">
            <a:tbl>
              <a:tblPr firstRow="1" firstCol="1" bandRow="1">
                <a:tableStyleId>{2D5ABB26-0587-4C30-8999-92F81FD0307C}</a:tableStyleId>
              </a:tblPr>
              <a:tblGrid>
                <a:gridCol w="2111658"/>
                <a:gridCol w="6178556"/>
              </a:tblGrid>
              <a:tr h="345999">
                <a:tc>
                  <a:txBody>
                    <a:bodyPr/>
                    <a:lstStyle/>
                    <a:p>
                      <a:pPr>
                        <a:lnSpc>
                          <a:spcPct val="115000"/>
                        </a:lnSpc>
                        <a:spcAft>
                          <a:spcPts val="0"/>
                        </a:spcAft>
                      </a:pPr>
                      <a:r>
                        <a:rPr lang="en-US" sz="1500" dirty="0">
                          <a:effectLst/>
                        </a:rPr>
                        <a:t>Population </a:t>
                      </a:r>
                      <a:endParaRPr lang="pt-PT" sz="15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1500">
                          <a:effectLst/>
                        </a:rPr>
                        <a:t>20,926,315 million</a:t>
                      </a:r>
                      <a:endParaRPr lang="pt-PT" sz="1500">
                        <a:effectLst/>
                        <a:latin typeface="Calibri"/>
                        <a:ea typeface="Calibri"/>
                        <a:cs typeface="Times New Roman"/>
                      </a:endParaRPr>
                    </a:p>
                  </a:txBody>
                  <a:tcPr marL="9525" marR="9525" marT="9525" marB="9525" anchor="ctr"/>
                </a:tc>
              </a:tr>
              <a:tr h="345999">
                <a:tc>
                  <a:txBody>
                    <a:bodyPr/>
                    <a:lstStyle/>
                    <a:p>
                      <a:pPr>
                        <a:lnSpc>
                          <a:spcPct val="115000"/>
                        </a:lnSpc>
                        <a:spcAft>
                          <a:spcPts val="0"/>
                        </a:spcAft>
                      </a:pPr>
                      <a:r>
                        <a:rPr lang="en-US" sz="1500" dirty="0">
                          <a:effectLst/>
                        </a:rPr>
                        <a:t>Population Density </a:t>
                      </a:r>
                      <a:endParaRPr lang="pt-PT" sz="15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1500" dirty="0">
                          <a:effectLst/>
                        </a:rPr>
                        <a:t>309 people per </a:t>
                      </a:r>
                      <a:r>
                        <a:rPr lang="en-US" sz="1500" dirty="0" err="1">
                          <a:effectLst/>
                        </a:rPr>
                        <a:t>sq</a:t>
                      </a:r>
                      <a:r>
                        <a:rPr lang="en-US" sz="1500" dirty="0">
                          <a:effectLst/>
                        </a:rPr>
                        <a:t> km</a:t>
                      </a:r>
                      <a:endParaRPr lang="pt-PT" sz="1500" dirty="0">
                        <a:effectLst/>
                        <a:latin typeface="Calibri"/>
                        <a:ea typeface="Calibri"/>
                        <a:cs typeface="Times New Roman"/>
                      </a:endParaRPr>
                    </a:p>
                  </a:txBody>
                  <a:tcPr marL="9525" marR="9525" marT="9525" marB="9525" anchor="ctr"/>
                </a:tc>
              </a:tr>
              <a:tr h="345999">
                <a:tc>
                  <a:txBody>
                    <a:bodyPr/>
                    <a:lstStyle/>
                    <a:p>
                      <a:pPr>
                        <a:lnSpc>
                          <a:spcPct val="115000"/>
                        </a:lnSpc>
                        <a:spcAft>
                          <a:spcPts val="0"/>
                        </a:spcAft>
                      </a:pPr>
                      <a:r>
                        <a:rPr lang="en-US" sz="1500" dirty="0">
                          <a:effectLst/>
                        </a:rPr>
                        <a:t>Life Expectancy at Birth </a:t>
                      </a:r>
                      <a:endParaRPr lang="pt-PT" sz="15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1500">
                          <a:effectLst/>
                        </a:rPr>
                        <a:t>74 Female, 64 Male</a:t>
                      </a:r>
                      <a:endParaRPr lang="pt-PT" sz="1500">
                        <a:effectLst/>
                        <a:latin typeface="Calibri"/>
                        <a:ea typeface="Calibri"/>
                        <a:cs typeface="Times New Roman"/>
                      </a:endParaRPr>
                    </a:p>
                  </a:txBody>
                  <a:tcPr marL="9525" marR="9525" marT="9525" marB="9525" anchor="ctr"/>
                </a:tc>
              </a:tr>
              <a:tr h="345999">
                <a:tc>
                  <a:txBody>
                    <a:bodyPr/>
                    <a:lstStyle/>
                    <a:p>
                      <a:pPr>
                        <a:lnSpc>
                          <a:spcPct val="115000"/>
                        </a:lnSpc>
                        <a:spcAft>
                          <a:spcPts val="0"/>
                        </a:spcAft>
                      </a:pPr>
                      <a:r>
                        <a:rPr lang="en-US" sz="1500" dirty="0">
                          <a:effectLst/>
                        </a:rPr>
                        <a:t>Literacy rate </a:t>
                      </a:r>
                      <a:endParaRPr lang="pt-PT" sz="15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1500">
                          <a:effectLst/>
                        </a:rPr>
                        <a:t>91.8%</a:t>
                      </a:r>
                      <a:endParaRPr lang="pt-PT" sz="1500">
                        <a:effectLst/>
                        <a:latin typeface="Calibri"/>
                        <a:ea typeface="Calibri"/>
                        <a:cs typeface="Times New Roman"/>
                      </a:endParaRPr>
                    </a:p>
                  </a:txBody>
                  <a:tcPr marL="9525" marR="9525" marT="9525" marB="9525" anchor="ctr"/>
                </a:tc>
              </a:tr>
              <a:tr h="345999">
                <a:tc>
                  <a:txBody>
                    <a:bodyPr/>
                    <a:lstStyle/>
                    <a:p>
                      <a:pPr>
                        <a:lnSpc>
                          <a:spcPct val="115000"/>
                        </a:lnSpc>
                        <a:spcAft>
                          <a:spcPts val="0"/>
                        </a:spcAft>
                      </a:pPr>
                      <a:r>
                        <a:rPr lang="en-US" sz="1500" dirty="0">
                          <a:effectLst/>
                        </a:rPr>
                        <a:t>Voltage / Power Supply </a:t>
                      </a:r>
                      <a:endParaRPr lang="pt-PT" sz="1500" dirty="0">
                        <a:effectLst/>
                        <a:latin typeface="Calibri"/>
                        <a:ea typeface="Calibri"/>
                        <a:cs typeface="Times New Roman"/>
                      </a:endParaRPr>
                    </a:p>
                  </a:txBody>
                  <a:tcPr marL="9525" marR="9525" marT="9525" marB="9525"/>
                </a:tc>
                <a:tc>
                  <a:txBody>
                    <a:bodyPr/>
                    <a:lstStyle/>
                    <a:p>
                      <a:pPr>
                        <a:lnSpc>
                          <a:spcPct val="115000"/>
                        </a:lnSpc>
                        <a:spcAft>
                          <a:spcPts val="0"/>
                        </a:spcAft>
                      </a:pPr>
                      <a:r>
                        <a:rPr lang="en-US" sz="1500">
                          <a:effectLst/>
                        </a:rPr>
                        <a:t>230/240 volts AC, 50Hz. Round tree-pin plugs are usual, with bayonet lamp fittings.</a:t>
                      </a:r>
                      <a:endParaRPr lang="pt-PT" sz="1500">
                        <a:effectLst/>
                        <a:latin typeface="Calibri"/>
                        <a:ea typeface="Calibri"/>
                        <a:cs typeface="Times New Roman"/>
                      </a:endParaRPr>
                    </a:p>
                  </a:txBody>
                  <a:tcPr marL="9525" marR="9525" marT="9525" marB="9525" anchor="ctr"/>
                </a:tc>
              </a:tr>
              <a:tr h="667129">
                <a:tc>
                  <a:txBody>
                    <a:bodyPr/>
                    <a:lstStyle/>
                    <a:p>
                      <a:pPr>
                        <a:lnSpc>
                          <a:spcPct val="115000"/>
                        </a:lnSpc>
                        <a:spcAft>
                          <a:spcPts val="0"/>
                        </a:spcAft>
                      </a:pPr>
                      <a:r>
                        <a:rPr lang="en-US" sz="1500" dirty="0">
                          <a:effectLst/>
                        </a:rPr>
                        <a:t>Languages </a:t>
                      </a:r>
                      <a:endParaRPr lang="pt-PT" sz="1500" dirty="0">
                        <a:effectLst/>
                        <a:latin typeface="Calibri"/>
                        <a:ea typeface="Calibri"/>
                        <a:cs typeface="Times New Roman"/>
                      </a:endParaRPr>
                    </a:p>
                  </a:txBody>
                  <a:tcPr marL="9525" marR="9525" marT="9525" marB="9525"/>
                </a:tc>
                <a:tc>
                  <a:txBody>
                    <a:bodyPr/>
                    <a:lstStyle/>
                    <a:p>
                      <a:pPr>
                        <a:lnSpc>
                          <a:spcPct val="115000"/>
                        </a:lnSpc>
                        <a:spcAft>
                          <a:spcPts val="0"/>
                        </a:spcAft>
                      </a:pPr>
                      <a:r>
                        <a:rPr lang="en-US" sz="1500" dirty="0">
                          <a:effectLst/>
                        </a:rPr>
                        <a:t>Sinhala, Tamil and English are widely spoken throughout Sri Lanka, with the exception of remote villages where it might be Sinhala only or Tamil only. </a:t>
                      </a:r>
                      <a:endParaRPr lang="pt-PT" sz="1500" dirty="0">
                        <a:effectLst/>
                        <a:latin typeface="Calibri"/>
                        <a:ea typeface="Calibri"/>
                        <a:cs typeface="Times New Roman"/>
                      </a:endParaRPr>
                    </a:p>
                  </a:txBody>
                  <a:tcPr marL="9525" marR="9525" marT="9525" marB="9525" anchor="ctr"/>
                </a:tc>
              </a:tr>
              <a:tr h="667129">
                <a:tc>
                  <a:txBody>
                    <a:bodyPr/>
                    <a:lstStyle/>
                    <a:p>
                      <a:pPr>
                        <a:lnSpc>
                          <a:spcPct val="115000"/>
                        </a:lnSpc>
                        <a:spcAft>
                          <a:spcPts val="0"/>
                        </a:spcAft>
                      </a:pPr>
                      <a:r>
                        <a:rPr lang="en-US" sz="1500" dirty="0">
                          <a:effectLst/>
                        </a:rPr>
                        <a:t>Ethnic Groups </a:t>
                      </a:r>
                      <a:endParaRPr lang="pt-PT" sz="1500" dirty="0">
                        <a:effectLst/>
                        <a:latin typeface="Calibri"/>
                        <a:ea typeface="Calibri"/>
                        <a:cs typeface="Times New Roman"/>
                      </a:endParaRPr>
                    </a:p>
                  </a:txBody>
                  <a:tcPr marL="9525" marR="9525" marT="9525" marB="9525"/>
                </a:tc>
                <a:tc>
                  <a:txBody>
                    <a:bodyPr/>
                    <a:lstStyle/>
                    <a:p>
                      <a:pPr>
                        <a:lnSpc>
                          <a:spcPct val="115000"/>
                        </a:lnSpc>
                        <a:spcAft>
                          <a:spcPts val="0"/>
                        </a:spcAft>
                      </a:pPr>
                      <a:r>
                        <a:rPr lang="en-US" sz="1500" dirty="0">
                          <a:effectLst/>
                        </a:rPr>
                        <a:t>Sinhalese - 74%; Tami l- 18%; Muslim -7% ; Burgher (descendants of Dutch and Portuguese colonist) and others - 1%</a:t>
                      </a:r>
                      <a:endParaRPr lang="pt-PT" sz="1500" dirty="0">
                        <a:effectLst/>
                        <a:latin typeface="Calibri"/>
                        <a:ea typeface="Calibri"/>
                        <a:cs typeface="Times New Roman"/>
                      </a:endParaRPr>
                    </a:p>
                  </a:txBody>
                  <a:tcPr marL="9525" marR="9525" marT="9525" marB="9525" anchor="ctr"/>
                </a:tc>
              </a:tr>
              <a:tr h="345999">
                <a:tc>
                  <a:txBody>
                    <a:bodyPr/>
                    <a:lstStyle/>
                    <a:p>
                      <a:pPr>
                        <a:lnSpc>
                          <a:spcPct val="115000"/>
                        </a:lnSpc>
                        <a:spcAft>
                          <a:spcPts val="0"/>
                        </a:spcAft>
                      </a:pPr>
                      <a:r>
                        <a:rPr lang="en-US" sz="1500" dirty="0">
                          <a:effectLst/>
                        </a:rPr>
                        <a:t>Religions </a:t>
                      </a:r>
                      <a:endParaRPr lang="pt-PT" sz="15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1500">
                          <a:effectLst/>
                        </a:rPr>
                        <a:t>Buddhism - 70% ; Hinduism - 16 %; Christianity - 7 %; Islam - 7 %</a:t>
                      </a:r>
                      <a:endParaRPr lang="pt-PT" sz="1500">
                        <a:effectLst/>
                        <a:latin typeface="Calibri"/>
                        <a:ea typeface="Calibri"/>
                        <a:cs typeface="Times New Roman"/>
                      </a:endParaRPr>
                    </a:p>
                  </a:txBody>
                  <a:tcPr marL="9525" marR="9525" marT="9525" marB="9525" anchor="ctr"/>
                </a:tc>
              </a:tr>
              <a:tr h="1309384">
                <a:tc>
                  <a:txBody>
                    <a:bodyPr/>
                    <a:lstStyle/>
                    <a:p>
                      <a:pPr>
                        <a:lnSpc>
                          <a:spcPct val="115000"/>
                        </a:lnSpc>
                        <a:spcAft>
                          <a:spcPts val="0"/>
                        </a:spcAft>
                      </a:pPr>
                      <a:r>
                        <a:rPr lang="en-US" sz="1500" dirty="0">
                          <a:effectLst/>
                        </a:rPr>
                        <a:t>Climate </a:t>
                      </a:r>
                      <a:endParaRPr lang="pt-PT" sz="1500" dirty="0">
                        <a:effectLst/>
                        <a:latin typeface="Calibri"/>
                        <a:ea typeface="Calibri"/>
                        <a:cs typeface="Times New Roman"/>
                      </a:endParaRPr>
                    </a:p>
                  </a:txBody>
                  <a:tcPr marL="9525" marR="9525" marT="9525" marB="9525"/>
                </a:tc>
                <a:tc>
                  <a:txBody>
                    <a:bodyPr/>
                    <a:lstStyle/>
                    <a:p>
                      <a:pPr>
                        <a:lnSpc>
                          <a:spcPct val="115000"/>
                        </a:lnSpc>
                        <a:spcAft>
                          <a:spcPts val="0"/>
                        </a:spcAft>
                      </a:pPr>
                      <a:r>
                        <a:rPr lang="en-US" sz="1500" dirty="0">
                          <a:effectLst/>
                        </a:rPr>
                        <a:t>Low Lands – tropical, average 27° C Central Hills – cooler, with temperatures dropping to 14° C. The south-west monsoon brings rain to the western, southern and central regions from May to July, while the north-eastern monsoon is from December to January. Sri Lanka climate is ideal for holiday-makers throughout the year.</a:t>
                      </a:r>
                      <a:endParaRPr lang="pt-PT" sz="1500" dirty="0">
                        <a:effectLst/>
                        <a:latin typeface="Calibri"/>
                        <a:ea typeface="Calibri"/>
                        <a:cs typeface="Times New Roman"/>
                      </a:endParaRPr>
                    </a:p>
                  </a:txBody>
                  <a:tcPr marL="9525" marR="9525" marT="9525" marB="9525" anchor="ctr"/>
                </a:tc>
              </a:tr>
            </a:tbl>
          </a:graphicData>
        </a:graphic>
      </p:graphicFrame>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3"/>
          <p:cNvSpPr txBox="1">
            <a:spLocks noChangeArrowheads="1"/>
          </p:cNvSpPr>
          <p:nvPr/>
        </p:nvSpPr>
        <p:spPr bwMode="auto">
          <a:xfrm>
            <a:off x="1355725" y="1027113"/>
            <a:ext cx="72548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87042" name="Text Box 5"/>
          <p:cNvSpPr txBox="1">
            <a:spLocks noChangeArrowheads="1"/>
          </p:cNvSpPr>
          <p:nvPr/>
        </p:nvSpPr>
        <p:spPr bwMode="auto">
          <a:xfrm>
            <a:off x="2117725" y="3465513"/>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87045"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87046"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sp>
        <p:nvSpPr>
          <p:cNvPr id="9" name="Text Box 6"/>
          <p:cNvSpPr txBox="1">
            <a:spLocks noChangeArrowheads="1"/>
          </p:cNvSpPr>
          <p:nvPr/>
        </p:nvSpPr>
        <p:spPr bwMode="auto">
          <a:xfrm>
            <a:off x="530225" y="1561017"/>
            <a:ext cx="7985125" cy="461665"/>
          </a:xfrm>
          <a:prstGeom prst="rect">
            <a:avLst/>
          </a:prstGeom>
          <a:noFill/>
          <a:ln w="9525">
            <a:noFill/>
            <a:miter lim="800000"/>
            <a:headEnd/>
            <a:tailEnd/>
          </a:ln>
        </p:spPr>
        <p:txBody>
          <a:bodyPr wrap="square">
            <a:spAutoFit/>
          </a:bodyPr>
          <a:lstStyle/>
          <a:p>
            <a:pPr algn="ctr"/>
            <a:r>
              <a:rPr lang="en-US" sz="2400" b="1" dirty="0" smtClean="0">
                <a:solidFill>
                  <a:srgbClr val="2CAE98"/>
                </a:solidFill>
                <a:cs typeface="Arial" charset="0"/>
              </a:rPr>
              <a:t>NATIONAL PARKS</a:t>
            </a:r>
            <a:endParaRPr lang="en-US" sz="2400" b="1" dirty="0">
              <a:solidFill>
                <a:srgbClr val="2CAE98"/>
              </a:solidFill>
              <a:cs typeface="Arial" charset="0"/>
            </a:endParaRPr>
          </a:p>
        </p:txBody>
      </p:sp>
      <p:sp>
        <p:nvSpPr>
          <p:cNvPr id="3" name="Rectangle 2"/>
          <p:cNvSpPr/>
          <p:nvPr/>
        </p:nvSpPr>
        <p:spPr>
          <a:xfrm>
            <a:off x="3891845" y="2209800"/>
            <a:ext cx="646395" cy="369332"/>
          </a:xfrm>
          <a:prstGeom prst="rect">
            <a:avLst/>
          </a:prstGeom>
        </p:spPr>
        <p:txBody>
          <a:bodyPr wrap="none">
            <a:spAutoFit/>
          </a:bodyPr>
          <a:lstStyle/>
          <a:p>
            <a:r>
              <a:rPr lang="en-US" b="1" dirty="0" err="1" smtClean="0"/>
              <a:t>Yala</a:t>
            </a:r>
            <a:endParaRPr lang="pt-PT" dirty="0"/>
          </a:p>
        </p:txBody>
      </p:sp>
      <p:pic>
        <p:nvPicPr>
          <p:cNvPr id="10" name="Picture 9" descr="http://www.srilanka-express.com/imgx/yala.jpg"/>
          <p:cNvPicPr/>
          <p:nvPr/>
        </p:nvPicPr>
        <p:blipFill>
          <a:blip r:embed="rId4"/>
          <a:srcRect/>
          <a:stretch>
            <a:fillRect/>
          </a:stretch>
        </p:blipFill>
        <p:spPr bwMode="auto">
          <a:xfrm>
            <a:off x="1600200" y="2735897"/>
            <a:ext cx="5943600" cy="1386205"/>
          </a:xfrm>
          <a:prstGeom prst="rect">
            <a:avLst/>
          </a:prstGeom>
          <a:noFill/>
          <a:ln w="9525">
            <a:noFill/>
            <a:miter lim="800000"/>
            <a:headEnd/>
            <a:tailEnd/>
          </a:ln>
        </p:spPr>
      </p:pic>
      <p:pic>
        <p:nvPicPr>
          <p:cNvPr id="11" name="Picture 10" descr="http://www.srilanka-express.com/imgx/yala_map.jpg"/>
          <p:cNvPicPr/>
          <p:nvPr/>
        </p:nvPicPr>
        <p:blipFill>
          <a:blip r:embed="rId5"/>
          <a:srcRect/>
          <a:stretch>
            <a:fillRect/>
          </a:stretch>
        </p:blipFill>
        <p:spPr bwMode="auto">
          <a:xfrm>
            <a:off x="1600200" y="4495800"/>
            <a:ext cx="1621790" cy="1798955"/>
          </a:xfrm>
          <a:prstGeom prst="rect">
            <a:avLst/>
          </a:prstGeom>
          <a:noFill/>
          <a:ln w="9525">
            <a:noFill/>
            <a:miter lim="800000"/>
            <a:headEnd/>
            <a:tailEnd/>
          </a:ln>
        </p:spPr>
      </p:pic>
    </p:spTree>
    <p:extLst>
      <p:ext uri="{BB962C8B-B14F-4D97-AF65-F5344CB8AC3E}">
        <p14:creationId xmlns:p14="http://schemas.microsoft.com/office/powerpoint/2010/main" val="3472488194"/>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3"/>
          <p:cNvSpPr txBox="1">
            <a:spLocks noChangeArrowheads="1"/>
          </p:cNvSpPr>
          <p:nvPr/>
        </p:nvSpPr>
        <p:spPr bwMode="auto">
          <a:xfrm>
            <a:off x="1917700" y="3692525"/>
            <a:ext cx="5537200" cy="368300"/>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93190"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93191"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sp>
        <p:nvSpPr>
          <p:cNvPr id="2" name="Rectangle 1"/>
          <p:cNvSpPr/>
          <p:nvPr/>
        </p:nvSpPr>
        <p:spPr>
          <a:xfrm>
            <a:off x="457200" y="1779687"/>
            <a:ext cx="8058150" cy="4524315"/>
          </a:xfrm>
          <a:prstGeom prst="rect">
            <a:avLst/>
          </a:prstGeom>
        </p:spPr>
        <p:txBody>
          <a:bodyPr wrap="square">
            <a:spAutoFit/>
          </a:bodyPr>
          <a:lstStyle/>
          <a:p>
            <a:r>
              <a:rPr lang="en-US" dirty="0"/>
              <a:t>The biggest national park, whose Block 1 – one of the five areas open to public – has one of the world’s densest leopard populations. There are only 35 leopards residing here, but it’s probably the best place in the world to catch one, in the wild, on film. To see the entire park could take you at least three days, though there is a one-day jeep-trip available. The types of life you’ll encounter here are too numerous to list: better to see them for yourself. </a:t>
            </a:r>
          </a:p>
          <a:p>
            <a:r>
              <a:rPr lang="en-US" dirty="0" err="1"/>
              <a:t>Yala</a:t>
            </a:r>
            <a:r>
              <a:rPr lang="en-US" dirty="0"/>
              <a:t> National Park is situated in the southeast region of the island in the dry zone boarding the Indian Ocean. Park area is belonging to two provinces namely South and </a:t>
            </a:r>
            <a:r>
              <a:rPr lang="en-US" dirty="0" err="1"/>
              <a:t>Uva</a:t>
            </a:r>
            <a:r>
              <a:rPr lang="en-US" dirty="0"/>
              <a:t> Provinces. The total area of the park (which is of 5 blocks) is 97,881 ha but only Block I and Block II are open for visitors</a:t>
            </a:r>
            <a:r>
              <a:rPr lang="en-US" dirty="0" smtClean="0"/>
              <a:t>.</a:t>
            </a:r>
          </a:p>
          <a:p>
            <a:r>
              <a:rPr lang="en-US" dirty="0" smtClean="0"/>
              <a:t>All </a:t>
            </a:r>
            <a:r>
              <a:rPr lang="en-US" dirty="0"/>
              <a:t>the big game mammals of the country are found within the park. Elephant, Leopard, sloth bear, Spotted Dear, Wild Boar and </a:t>
            </a:r>
            <a:r>
              <a:rPr lang="en-US" dirty="0" err="1"/>
              <a:t>sambhur</a:t>
            </a:r>
            <a:r>
              <a:rPr lang="en-US" dirty="0"/>
              <a:t>. Apart from them small mammals such as Black </a:t>
            </a:r>
            <a:r>
              <a:rPr lang="en-US" dirty="0" err="1"/>
              <a:t>naped</a:t>
            </a:r>
            <a:r>
              <a:rPr lang="en-US" dirty="0"/>
              <a:t> hare, Grey, Ruddy &amp; Striped necked  mongoose, Grey </a:t>
            </a:r>
            <a:r>
              <a:rPr lang="en-US" dirty="0" err="1"/>
              <a:t>Langur</a:t>
            </a:r>
            <a:r>
              <a:rPr lang="en-US" dirty="0"/>
              <a:t> &amp; porcupine are common small mammals</a:t>
            </a:r>
            <a:r>
              <a:rPr lang="en-US" dirty="0" smtClean="0"/>
              <a:t>.</a:t>
            </a:r>
            <a:endParaRPr lang="en-US" dirty="0"/>
          </a:p>
          <a:p>
            <a:r>
              <a:rPr lang="en-US" dirty="0"/>
              <a:t>Park is also famous for its abundant bird life. Over140 species have recorded so far within the park. </a:t>
            </a:r>
            <a:endParaRPr lang="en-US" dirty="0" smtClean="0"/>
          </a:p>
        </p:txBody>
      </p:sp>
      <p:sp>
        <p:nvSpPr>
          <p:cNvPr id="10" name="Rectangle 9"/>
          <p:cNvSpPr/>
          <p:nvPr/>
        </p:nvSpPr>
        <p:spPr>
          <a:xfrm>
            <a:off x="3733800" y="1190109"/>
            <a:ext cx="646395" cy="369332"/>
          </a:xfrm>
          <a:prstGeom prst="rect">
            <a:avLst/>
          </a:prstGeom>
        </p:spPr>
        <p:txBody>
          <a:bodyPr wrap="none">
            <a:spAutoFit/>
          </a:bodyPr>
          <a:lstStyle/>
          <a:p>
            <a:r>
              <a:rPr lang="en-US" b="1" dirty="0" err="1" smtClean="0"/>
              <a:t>Yala</a:t>
            </a:r>
            <a:endParaRPr lang="pt-PT" dirty="0"/>
          </a:p>
        </p:txBody>
      </p:sp>
    </p:spTree>
    <p:extLst>
      <p:ext uri="{BB962C8B-B14F-4D97-AF65-F5344CB8AC3E}">
        <p14:creationId xmlns:p14="http://schemas.microsoft.com/office/powerpoint/2010/main" val="2568169476"/>
      </p:ext>
    </p:extLst>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3"/>
          <p:cNvSpPr txBox="1">
            <a:spLocks noChangeArrowheads="1"/>
          </p:cNvSpPr>
          <p:nvPr/>
        </p:nvSpPr>
        <p:spPr bwMode="auto">
          <a:xfrm>
            <a:off x="1355725" y="1027113"/>
            <a:ext cx="72548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87042" name="Text Box 5"/>
          <p:cNvSpPr txBox="1">
            <a:spLocks noChangeArrowheads="1"/>
          </p:cNvSpPr>
          <p:nvPr/>
        </p:nvSpPr>
        <p:spPr bwMode="auto">
          <a:xfrm>
            <a:off x="2117725" y="3465513"/>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87045"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87046"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sp>
        <p:nvSpPr>
          <p:cNvPr id="9" name="Text Box 6"/>
          <p:cNvSpPr txBox="1">
            <a:spLocks noChangeArrowheads="1"/>
          </p:cNvSpPr>
          <p:nvPr/>
        </p:nvSpPr>
        <p:spPr bwMode="auto">
          <a:xfrm>
            <a:off x="530225" y="1561017"/>
            <a:ext cx="7985125" cy="461665"/>
          </a:xfrm>
          <a:prstGeom prst="rect">
            <a:avLst/>
          </a:prstGeom>
          <a:noFill/>
          <a:ln w="9525">
            <a:noFill/>
            <a:miter lim="800000"/>
            <a:headEnd/>
            <a:tailEnd/>
          </a:ln>
        </p:spPr>
        <p:txBody>
          <a:bodyPr wrap="square">
            <a:spAutoFit/>
          </a:bodyPr>
          <a:lstStyle/>
          <a:p>
            <a:pPr algn="ctr"/>
            <a:r>
              <a:rPr lang="en-US" sz="2400" b="1" dirty="0" smtClean="0">
                <a:solidFill>
                  <a:srgbClr val="2CAE98"/>
                </a:solidFill>
                <a:cs typeface="Arial" charset="0"/>
              </a:rPr>
              <a:t>NATIONAL PARKS</a:t>
            </a:r>
            <a:endParaRPr lang="en-US" sz="2400" b="1" dirty="0">
              <a:solidFill>
                <a:srgbClr val="2CAE98"/>
              </a:solidFill>
              <a:cs typeface="Arial" charset="0"/>
            </a:endParaRPr>
          </a:p>
        </p:txBody>
      </p:sp>
      <p:sp>
        <p:nvSpPr>
          <p:cNvPr id="3" name="Rectangle 2"/>
          <p:cNvSpPr/>
          <p:nvPr/>
        </p:nvSpPr>
        <p:spPr>
          <a:xfrm>
            <a:off x="3891845" y="2209800"/>
            <a:ext cx="1428596" cy="369332"/>
          </a:xfrm>
          <a:prstGeom prst="rect">
            <a:avLst/>
          </a:prstGeom>
        </p:spPr>
        <p:txBody>
          <a:bodyPr wrap="none">
            <a:spAutoFit/>
          </a:bodyPr>
          <a:lstStyle/>
          <a:p>
            <a:r>
              <a:rPr lang="en-US" b="1" dirty="0" err="1" smtClean="0"/>
              <a:t>Udawalawe</a:t>
            </a:r>
            <a:endParaRPr lang="pt-PT" dirty="0"/>
          </a:p>
        </p:txBody>
      </p:sp>
      <p:pic>
        <p:nvPicPr>
          <p:cNvPr id="12" name="Picture 11" descr="http://www.srilanka-express.com/imgx/udavaklave.jpg"/>
          <p:cNvPicPr/>
          <p:nvPr/>
        </p:nvPicPr>
        <p:blipFill>
          <a:blip r:embed="rId4"/>
          <a:srcRect/>
          <a:stretch>
            <a:fillRect/>
          </a:stretch>
        </p:blipFill>
        <p:spPr bwMode="auto">
          <a:xfrm>
            <a:off x="1600200" y="2735897"/>
            <a:ext cx="5943600" cy="1386205"/>
          </a:xfrm>
          <a:prstGeom prst="rect">
            <a:avLst/>
          </a:prstGeom>
          <a:noFill/>
          <a:ln w="9525">
            <a:noFill/>
            <a:miter lim="800000"/>
            <a:headEnd/>
            <a:tailEnd/>
          </a:ln>
        </p:spPr>
      </p:pic>
      <p:pic>
        <p:nvPicPr>
          <p:cNvPr id="13" name="Picture 12" descr="http://www.srilanka-express.com/imgx/udawalava_map.jpg"/>
          <p:cNvPicPr/>
          <p:nvPr/>
        </p:nvPicPr>
        <p:blipFill>
          <a:blip r:embed="rId5"/>
          <a:srcRect/>
          <a:stretch>
            <a:fillRect/>
          </a:stretch>
        </p:blipFill>
        <p:spPr bwMode="auto">
          <a:xfrm>
            <a:off x="1600200" y="4648200"/>
            <a:ext cx="1621790" cy="1798955"/>
          </a:xfrm>
          <a:prstGeom prst="rect">
            <a:avLst/>
          </a:prstGeom>
          <a:noFill/>
          <a:ln w="9525">
            <a:noFill/>
            <a:miter lim="800000"/>
            <a:headEnd/>
            <a:tailEnd/>
          </a:ln>
        </p:spPr>
      </p:pic>
    </p:spTree>
    <p:extLst>
      <p:ext uri="{BB962C8B-B14F-4D97-AF65-F5344CB8AC3E}">
        <p14:creationId xmlns:p14="http://schemas.microsoft.com/office/powerpoint/2010/main" val="4110410774"/>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3"/>
          <p:cNvSpPr txBox="1">
            <a:spLocks noChangeArrowheads="1"/>
          </p:cNvSpPr>
          <p:nvPr/>
        </p:nvSpPr>
        <p:spPr bwMode="auto">
          <a:xfrm>
            <a:off x="1917700" y="3692525"/>
            <a:ext cx="5537200" cy="368300"/>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93190"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93191"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sp>
        <p:nvSpPr>
          <p:cNvPr id="2" name="Rectangle 1"/>
          <p:cNvSpPr/>
          <p:nvPr/>
        </p:nvSpPr>
        <p:spPr>
          <a:xfrm>
            <a:off x="602673" y="2133600"/>
            <a:ext cx="8058150" cy="2308324"/>
          </a:xfrm>
          <a:prstGeom prst="rect">
            <a:avLst/>
          </a:prstGeom>
        </p:spPr>
        <p:txBody>
          <a:bodyPr wrap="square">
            <a:spAutoFit/>
          </a:bodyPr>
          <a:lstStyle/>
          <a:p>
            <a:r>
              <a:rPr lang="en-US" dirty="0"/>
              <a:t>Likened to an African game reserve, the </a:t>
            </a:r>
            <a:r>
              <a:rPr lang="en-US" dirty="0" err="1"/>
              <a:t>Uda</a:t>
            </a:r>
            <a:r>
              <a:rPr lang="en-US" dirty="0"/>
              <a:t> </a:t>
            </a:r>
            <a:r>
              <a:rPr lang="en-US" dirty="0" err="1"/>
              <a:t>Walawe</a:t>
            </a:r>
            <a:r>
              <a:rPr lang="en-US" dirty="0"/>
              <a:t> National Park is probably one of the most impressive nature parks in the country. About 106 miles southeast of Colombo, the park houses an estimated 500 elephants, of which you can see up to 100 at a time. The </a:t>
            </a:r>
            <a:r>
              <a:rPr lang="en-US" dirty="0" err="1"/>
              <a:t>Uda</a:t>
            </a:r>
            <a:r>
              <a:rPr lang="en-US" dirty="0"/>
              <a:t> </a:t>
            </a:r>
            <a:r>
              <a:rPr lang="en-US" dirty="0" err="1"/>
              <a:t>Walawe</a:t>
            </a:r>
            <a:r>
              <a:rPr lang="en-US" dirty="0"/>
              <a:t> Reservoir in the middle of the park serves the animals. Catch the Spotted Deer, </a:t>
            </a:r>
            <a:r>
              <a:rPr lang="en-US" dirty="0" err="1"/>
              <a:t>Sambar</a:t>
            </a:r>
            <a:r>
              <a:rPr lang="en-US" dirty="0"/>
              <a:t>, Water Buffalo, Mongoose, Bandicoot, Toque Monkey and Grey </a:t>
            </a:r>
            <a:r>
              <a:rPr lang="en-US" dirty="0" err="1"/>
              <a:t>Langur</a:t>
            </a:r>
            <a:r>
              <a:rPr lang="en-US" dirty="0"/>
              <a:t> in addition to foxes, crocodiles, wild boars, leopards and 30 varieties of snakes. If you dare - that is.</a:t>
            </a:r>
            <a:endParaRPr lang="en-US" dirty="0" smtClean="0"/>
          </a:p>
        </p:txBody>
      </p:sp>
      <p:sp>
        <p:nvSpPr>
          <p:cNvPr id="7" name="Rectangle 6"/>
          <p:cNvSpPr/>
          <p:nvPr/>
        </p:nvSpPr>
        <p:spPr>
          <a:xfrm>
            <a:off x="3505200" y="1559441"/>
            <a:ext cx="1428596" cy="369332"/>
          </a:xfrm>
          <a:prstGeom prst="rect">
            <a:avLst/>
          </a:prstGeom>
        </p:spPr>
        <p:txBody>
          <a:bodyPr wrap="none">
            <a:spAutoFit/>
          </a:bodyPr>
          <a:lstStyle/>
          <a:p>
            <a:r>
              <a:rPr lang="en-US" b="1" dirty="0" err="1" smtClean="0"/>
              <a:t>Udawalawe</a:t>
            </a:r>
            <a:endParaRPr lang="pt-PT" dirty="0"/>
          </a:p>
        </p:txBody>
      </p:sp>
    </p:spTree>
    <p:extLst>
      <p:ext uri="{BB962C8B-B14F-4D97-AF65-F5344CB8AC3E}">
        <p14:creationId xmlns:p14="http://schemas.microsoft.com/office/powerpoint/2010/main" val="1897304406"/>
      </p:ext>
    </p:extLst>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3"/>
          <p:cNvSpPr txBox="1">
            <a:spLocks noChangeArrowheads="1"/>
          </p:cNvSpPr>
          <p:nvPr/>
        </p:nvSpPr>
        <p:spPr bwMode="auto">
          <a:xfrm>
            <a:off x="1355725" y="1027113"/>
            <a:ext cx="72548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87042" name="Text Box 5"/>
          <p:cNvSpPr txBox="1">
            <a:spLocks noChangeArrowheads="1"/>
          </p:cNvSpPr>
          <p:nvPr/>
        </p:nvSpPr>
        <p:spPr bwMode="auto">
          <a:xfrm>
            <a:off x="2117725" y="3465513"/>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87045"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87046"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sp>
        <p:nvSpPr>
          <p:cNvPr id="9" name="Text Box 6"/>
          <p:cNvSpPr txBox="1">
            <a:spLocks noChangeArrowheads="1"/>
          </p:cNvSpPr>
          <p:nvPr/>
        </p:nvSpPr>
        <p:spPr bwMode="auto">
          <a:xfrm>
            <a:off x="530225" y="1561017"/>
            <a:ext cx="7985125" cy="461665"/>
          </a:xfrm>
          <a:prstGeom prst="rect">
            <a:avLst/>
          </a:prstGeom>
          <a:noFill/>
          <a:ln w="9525">
            <a:noFill/>
            <a:miter lim="800000"/>
            <a:headEnd/>
            <a:tailEnd/>
          </a:ln>
        </p:spPr>
        <p:txBody>
          <a:bodyPr wrap="square">
            <a:spAutoFit/>
          </a:bodyPr>
          <a:lstStyle/>
          <a:p>
            <a:pPr algn="ctr"/>
            <a:r>
              <a:rPr lang="en-US" sz="2400" b="1" dirty="0" smtClean="0">
                <a:solidFill>
                  <a:srgbClr val="2CAE98"/>
                </a:solidFill>
                <a:cs typeface="Arial" charset="0"/>
              </a:rPr>
              <a:t>NATIONAL PARKS</a:t>
            </a:r>
            <a:endParaRPr lang="en-US" sz="2400" b="1" dirty="0">
              <a:solidFill>
                <a:srgbClr val="2CAE98"/>
              </a:solidFill>
              <a:cs typeface="Arial" charset="0"/>
            </a:endParaRPr>
          </a:p>
        </p:txBody>
      </p:sp>
      <p:sp>
        <p:nvSpPr>
          <p:cNvPr id="3" name="Rectangle 2"/>
          <p:cNvSpPr/>
          <p:nvPr/>
        </p:nvSpPr>
        <p:spPr>
          <a:xfrm>
            <a:off x="3891845" y="2209800"/>
            <a:ext cx="1095172" cy="369332"/>
          </a:xfrm>
          <a:prstGeom prst="rect">
            <a:avLst/>
          </a:prstGeom>
        </p:spPr>
        <p:txBody>
          <a:bodyPr wrap="none">
            <a:spAutoFit/>
          </a:bodyPr>
          <a:lstStyle/>
          <a:p>
            <a:r>
              <a:rPr lang="en-US" b="1" dirty="0" err="1" smtClean="0"/>
              <a:t>Bundala</a:t>
            </a:r>
            <a:endParaRPr lang="pt-PT" dirty="0"/>
          </a:p>
        </p:txBody>
      </p:sp>
      <p:pic>
        <p:nvPicPr>
          <p:cNvPr id="10" name="Picture 9" descr="http://www.srilanka-express.com/imgx/bundala.jpg"/>
          <p:cNvPicPr/>
          <p:nvPr/>
        </p:nvPicPr>
        <p:blipFill>
          <a:blip r:embed="rId4"/>
          <a:srcRect/>
          <a:stretch>
            <a:fillRect/>
          </a:stretch>
        </p:blipFill>
        <p:spPr bwMode="auto">
          <a:xfrm>
            <a:off x="1600200" y="2735897"/>
            <a:ext cx="5943600" cy="1386205"/>
          </a:xfrm>
          <a:prstGeom prst="rect">
            <a:avLst/>
          </a:prstGeom>
          <a:noFill/>
          <a:ln w="9525">
            <a:noFill/>
            <a:miter lim="800000"/>
            <a:headEnd/>
            <a:tailEnd/>
          </a:ln>
        </p:spPr>
      </p:pic>
      <p:pic>
        <p:nvPicPr>
          <p:cNvPr id="11" name="Picture 10" descr="http://www.srilanka-express.com/imgx/bundala_map.jpg"/>
          <p:cNvPicPr/>
          <p:nvPr/>
        </p:nvPicPr>
        <p:blipFill>
          <a:blip r:embed="rId5"/>
          <a:srcRect/>
          <a:stretch>
            <a:fillRect/>
          </a:stretch>
        </p:blipFill>
        <p:spPr bwMode="auto">
          <a:xfrm>
            <a:off x="1475509" y="4572000"/>
            <a:ext cx="1621790" cy="1798955"/>
          </a:xfrm>
          <a:prstGeom prst="rect">
            <a:avLst/>
          </a:prstGeom>
          <a:noFill/>
          <a:ln w="9525">
            <a:noFill/>
            <a:miter lim="800000"/>
            <a:headEnd/>
            <a:tailEnd/>
          </a:ln>
        </p:spPr>
      </p:pic>
    </p:spTree>
    <p:extLst>
      <p:ext uri="{BB962C8B-B14F-4D97-AF65-F5344CB8AC3E}">
        <p14:creationId xmlns:p14="http://schemas.microsoft.com/office/powerpoint/2010/main" val="4097283526"/>
      </p:ext>
    </p:extLst>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3"/>
          <p:cNvSpPr txBox="1">
            <a:spLocks noChangeArrowheads="1"/>
          </p:cNvSpPr>
          <p:nvPr/>
        </p:nvSpPr>
        <p:spPr bwMode="auto">
          <a:xfrm>
            <a:off x="1917700" y="3692525"/>
            <a:ext cx="5537200" cy="368300"/>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93190"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93191"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sp>
        <p:nvSpPr>
          <p:cNvPr id="2" name="Rectangle 1"/>
          <p:cNvSpPr/>
          <p:nvPr/>
        </p:nvSpPr>
        <p:spPr>
          <a:xfrm>
            <a:off x="457200" y="1601005"/>
            <a:ext cx="8229600" cy="5078313"/>
          </a:xfrm>
          <a:prstGeom prst="rect">
            <a:avLst/>
          </a:prstGeom>
        </p:spPr>
        <p:txBody>
          <a:bodyPr wrap="square">
            <a:spAutoFit/>
          </a:bodyPr>
          <a:lstStyle/>
          <a:p>
            <a:r>
              <a:rPr lang="en-US" dirty="0" err="1"/>
              <a:t>Bundala</a:t>
            </a:r>
            <a:r>
              <a:rPr lang="en-US" dirty="0"/>
              <a:t> National Park is situated in the southeast part of the country in the semi arid zone. Park belongs to Southern Province. The park area is 6,216 </a:t>
            </a:r>
            <a:r>
              <a:rPr lang="en-US" dirty="0" err="1"/>
              <a:t>hectares.The</a:t>
            </a:r>
            <a:r>
              <a:rPr lang="en-US" dirty="0"/>
              <a:t> park was initially established as a Sanctuary in 1969. Due to its significant role as a wintering site for migratory birds this was declared as RAMSAR wetland in 1990. </a:t>
            </a:r>
          </a:p>
          <a:p>
            <a:endParaRPr lang="en-US" dirty="0"/>
          </a:p>
          <a:p>
            <a:r>
              <a:rPr lang="en-US" dirty="0" err="1"/>
              <a:t>Bundala</a:t>
            </a:r>
            <a:r>
              <a:rPr lang="en-US" dirty="0"/>
              <a:t> National Park is mainly consist of 4 brackish lagoons, salt pans, marshes, thorny scrub lands, sand dunes, dry mixed ever green forests and dry grass lands. Park provides the shelter for Elephant, Spotted Dear, Wild Boar, Black </a:t>
            </a:r>
            <a:r>
              <a:rPr lang="en-US" dirty="0" err="1"/>
              <a:t>naped</a:t>
            </a:r>
            <a:r>
              <a:rPr lang="en-US" dirty="0"/>
              <a:t> hare, Grey &amp; Ruddy mongoose, toque macaque, Grey </a:t>
            </a:r>
            <a:r>
              <a:rPr lang="en-US" dirty="0" err="1"/>
              <a:t>Langur</a:t>
            </a:r>
            <a:r>
              <a:rPr lang="en-US" dirty="0"/>
              <a:t> &amp; porcupine, jackal and fishing &amp; Rusty Spotted cats. This park is also well known for sightings of estuarine crocodile and mugger crocodile. </a:t>
            </a:r>
          </a:p>
          <a:p>
            <a:endParaRPr lang="en-US" dirty="0"/>
          </a:p>
          <a:p>
            <a:r>
              <a:rPr lang="en-US" dirty="0"/>
              <a:t>The main attraction of the </a:t>
            </a:r>
            <a:r>
              <a:rPr lang="en-US" dirty="0" err="1"/>
              <a:t>Bundala</a:t>
            </a:r>
            <a:r>
              <a:rPr lang="en-US" dirty="0"/>
              <a:t> is the birdlife, especially waders. There are both resident and migratory species. Greater Flamingo, Spot-billed Pelican, Lesser Adjutant and Black-necked Stork are among the large birds. Large flocks of terns, gulls, sand-pipers, snipes, teals, cormorants, egrets and many more water birds are commonly seen</a:t>
            </a:r>
          </a:p>
        </p:txBody>
      </p:sp>
      <p:sp>
        <p:nvSpPr>
          <p:cNvPr id="10" name="Rectangle 9"/>
          <p:cNvSpPr/>
          <p:nvPr/>
        </p:nvSpPr>
        <p:spPr>
          <a:xfrm>
            <a:off x="3733800" y="1190109"/>
            <a:ext cx="1095172" cy="369332"/>
          </a:xfrm>
          <a:prstGeom prst="rect">
            <a:avLst/>
          </a:prstGeom>
        </p:spPr>
        <p:txBody>
          <a:bodyPr wrap="none">
            <a:spAutoFit/>
          </a:bodyPr>
          <a:lstStyle/>
          <a:p>
            <a:r>
              <a:rPr lang="en-US" b="1" dirty="0" err="1" smtClean="0"/>
              <a:t>Bundala</a:t>
            </a:r>
            <a:endParaRPr lang="pt-PT" dirty="0"/>
          </a:p>
        </p:txBody>
      </p:sp>
    </p:spTree>
    <p:extLst>
      <p:ext uri="{BB962C8B-B14F-4D97-AF65-F5344CB8AC3E}">
        <p14:creationId xmlns:p14="http://schemas.microsoft.com/office/powerpoint/2010/main" val="1929526609"/>
      </p:ext>
    </p:extLst>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3"/>
          <p:cNvSpPr txBox="1">
            <a:spLocks noChangeArrowheads="1"/>
          </p:cNvSpPr>
          <p:nvPr/>
        </p:nvSpPr>
        <p:spPr bwMode="auto">
          <a:xfrm>
            <a:off x="1660525" y="3541713"/>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90118" name="Text Box 6"/>
          <p:cNvSpPr txBox="1">
            <a:spLocks noChangeArrowheads="1"/>
          </p:cNvSpPr>
          <p:nvPr/>
        </p:nvSpPr>
        <p:spPr bwMode="auto">
          <a:xfrm>
            <a:off x="3657600" y="1364818"/>
            <a:ext cx="2057400" cy="1016000"/>
          </a:xfrm>
          <a:prstGeom prst="rect">
            <a:avLst/>
          </a:prstGeom>
          <a:noFill/>
          <a:ln w="9525">
            <a:noFill/>
            <a:miter lim="800000"/>
            <a:headEnd/>
            <a:tailEnd/>
          </a:ln>
        </p:spPr>
        <p:txBody>
          <a:bodyPr wrap="square">
            <a:spAutoFit/>
          </a:bodyPr>
          <a:lstStyle/>
          <a:p>
            <a:pPr algn="ctr"/>
            <a:r>
              <a:rPr lang="en-US" sz="2000" dirty="0">
                <a:cs typeface="Arial" charset="0"/>
              </a:rPr>
              <a:t>Hotels</a:t>
            </a:r>
          </a:p>
          <a:p>
            <a:pPr algn="ctr"/>
            <a:r>
              <a:rPr lang="en-US" sz="2000" dirty="0">
                <a:cs typeface="Arial" charset="0"/>
              </a:rPr>
              <a:t>&amp;</a:t>
            </a:r>
          </a:p>
          <a:p>
            <a:pPr algn="ctr"/>
            <a:r>
              <a:rPr lang="en-US" sz="2000" dirty="0">
                <a:cs typeface="Arial" charset="0"/>
              </a:rPr>
              <a:t>Resorts</a:t>
            </a:r>
          </a:p>
        </p:txBody>
      </p:sp>
      <p:pic>
        <p:nvPicPr>
          <p:cNvPr id="90121"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90122"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pic>
        <p:nvPicPr>
          <p:cNvPr id="2050" name="Picture 2" descr="C:\Users\TOSHIBA\Desktop\srilanka\photo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067" y="1676400"/>
            <a:ext cx="3373438" cy="252356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TOSHIBA\Desktop\srilanka\photo0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2360" y="2528605"/>
            <a:ext cx="3286480" cy="24582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TOSHIBA\Desktop\srilanka\photo01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7857" y="4062782"/>
            <a:ext cx="3279486" cy="2453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746459"/>
      </p:ext>
    </p:extLst>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3"/>
          <p:cNvSpPr txBox="1">
            <a:spLocks noChangeArrowheads="1"/>
          </p:cNvSpPr>
          <p:nvPr/>
        </p:nvSpPr>
        <p:spPr bwMode="auto">
          <a:xfrm>
            <a:off x="1660525" y="3541713"/>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90118" name="Text Box 6"/>
          <p:cNvSpPr txBox="1">
            <a:spLocks noChangeArrowheads="1"/>
          </p:cNvSpPr>
          <p:nvPr/>
        </p:nvSpPr>
        <p:spPr bwMode="auto">
          <a:xfrm>
            <a:off x="3657600" y="1364818"/>
            <a:ext cx="2057400" cy="1016000"/>
          </a:xfrm>
          <a:prstGeom prst="rect">
            <a:avLst/>
          </a:prstGeom>
          <a:noFill/>
          <a:ln w="9525">
            <a:noFill/>
            <a:miter lim="800000"/>
            <a:headEnd/>
            <a:tailEnd/>
          </a:ln>
        </p:spPr>
        <p:txBody>
          <a:bodyPr wrap="square">
            <a:spAutoFit/>
          </a:bodyPr>
          <a:lstStyle/>
          <a:p>
            <a:pPr algn="ctr"/>
            <a:r>
              <a:rPr lang="en-US" sz="2000" dirty="0">
                <a:cs typeface="Arial" charset="0"/>
              </a:rPr>
              <a:t>Hotels</a:t>
            </a:r>
          </a:p>
          <a:p>
            <a:pPr algn="ctr"/>
            <a:r>
              <a:rPr lang="en-US" sz="2000" dirty="0">
                <a:cs typeface="Arial" charset="0"/>
              </a:rPr>
              <a:t>&amp;</a:t>
            </a:r>
          </a:p>
          <a:p>
            <a:pPr algn="ctr"/>
            <a:r>
              <a:rPr lang="en-US" sz="2000" dirty="0">
                <a:cs typeface="Arial" charset="0"/>
              </a:rPr>
              <a:t>Resorts</a:t>
            </a:r>
          </a:p>
        </p:txBody>
      </p:sp>
      <p:pic>
        <p:nvPicPr>
          <p:cNvPr id="90121"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90122"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pic>
        <p:nvPicPr>
          <p:cNvPr id="3075" name="Picture 3" descr="C:\Users\TOSHIBA\Desktop\srilanka\spaimg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0800" y="4572000"/>
            <a:ext cx="3386667"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TOSHIBA\Desktop\srilanka\spaimg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8909" y="3757612"/>
            <a:ext cx="3604491" cy="202752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TOSHIBA\Desktop\srilanka\spaimg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3819" y="2372004"/>
            <a:ext cx="3640169" cy="2047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989767"/>
      </p:ext>
    </p:extLst>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3"/>
          <p:cNvSpPr txBox="1">
            <a:spLocks noChangeArrowheads="1"/>
          </p:cNvSpPr>
          <p:nvPr/>
        </p:nvSpPr>
        <p:spPr bwMode="auto">
          <a:xfrm>
            <a:off x="1660525" y="3541713"/>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90118" name="Text Box 6"/>
          <p:cNvSpPr txBox="1">
            <a:spLocks noChangeArrowheads="1"/>
          </p:cNvSpPr>
          <p:nvPr/>
        </p:nvSpPr>
        <p:spPr bwMode="auto">
          <a:xfrm>
            <a:off x="3657600" y="1364818"/>
            <a:ext cx="2057400" cy="1016000"/>
          </a:xfrm>
          <a:prstGeom prst="rect">
            <a:avLst/>
          </a:prstGeom>
          <a:noFill/>
          <a:ln w="9525">
            <a:noFill/>
            <a:miter lim="800000"/>
            <a:headEnd/>
            <a:tailEnd/>
          </a:ln>
        </p:spPr>
        <p:txBody>
          <a:bodyPr wrap="square">
            <a:spAutoFit/>
          </a:bodyPr>
          <a:lstStyle/>
          <a:p>
            <a:pPr algn="ctr"/>
            <a:r>
              <a:rPr lang="en-US" sz="2000" dirty="0">
                <a:cs typeface="Arial" charset="0"/>
              </a:rPr>
              <a:t>Hotels</a:t>
            </a:r>
          </a:p>
          <a:p>
            <a:pPr algn="ctr"/>
            <a:r>
              <a:rPr lang="en-US" sz="2000" dirty="0">
                <a:cs typeface="Arial" charset="0"/>
              </a:rPr>
              <a:t>&amp;</a:t>
            </a:r>
          </a:p>
          <a:p>
            <a:pPr algn="ctr"/>
            <a:r>
              <a:rPr lang="en-US" sz="2000" dirty="0">
                <a:cs typeface="Arial" charset="0"/>
              </a:rPr>
              <a:t>Resorts</a:t>
            </a:r>
          </a:p>
        </p:txBody>
      </p:sp>
      <p:pic>
        <p:nvPicPr>
          <p:cNvPr id="90121"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90122"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pic>
        <p:nvPicPr>
          <p:cNvPr id="3074" name="Picture 2" descr="C:\Users\TOSHIBA\Desktop\srilanka\sigiriya jvu-exterior-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927" y="2363355"/>
            <a:ext cx="3299402" cy="235671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TOSHIBA\Desktop\srilanka\timthumb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5413" y="2380818"/>
            <a:ext cx="3309937" cy="214172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TOSHIBA\Desktop\srilanka\ugabaymain-pool-0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0702" y="4360718"/>
            <a:ext cx="3316774"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111703"/>
      </p:ext>
    </p:extLst>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3"/>
          <p:cNvSpPr txBox="1">
            <a:spLocks noChangeArrowheads="1"/>
          </p:cNvSpPr>
          <p:nvPr/>
        </p:nvSpPr>
        <p:spPr bwMode="auto">
          <a:xfrm>
            <a:off x="1660525" y="3541713"/>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90118" name="Text Box 6"/>
          <p:cNvSpPr txBox="1">
            <a:spLocks noChangeArrowheads="1"/>
          </p:cNvSpPr>
          <p:nvPr/>
        </p:nvSpPr>
        <p:spPr bwMode="auto">
          <a:xfrm>
            <a:off x="3657600" y="1364818"/>
            <a:ext cx="2057400" cy="1016000"/>
          </a:xfrm>
          <a:prstGeom prst="rect">
            <a:avLst/>
          </a:prstGeom>
          <a:noFill/>
          <a:ln w="9525">
            <a:noFill/>
            <a:miter lim="800000"/>
            <a:headEnd/>
            <a:tailEnd/>
          </a:ln>
        </p:spPr>
        <p:txBody>
          <a:bodyPr wrap="square">
            <a:spAutoFit/>
          </a:bodyPr>
          <a:lstStyle/>
          <a:p>
            <a:pPr algn="ctr"/>
            <a:r>
              <a:rPr lang="en-US" sz="2000" dirty="0">
                <a:cs typeface="Arial" charset="0"/>
              </a:rPr>
              <a:t>Hotels</a:t>
            </a:r>
          </a:p>
          <a:p>
            <a:pPr algn="ctr"/>
            <a:r>
              <a:rPr lang="en-US" sz="2000" dirty="0">
                <a:cs typeface="Arial" charset="0"/>
              </a:rPr>
              <a:t>&amp;</a:t>
            </a:r>
          </a:p>
          <a:p>
            <a:pPr algn="ctr"/>
            <a:r>
              <a:rPr lang="en-US" sz="2000" dirty="0">
                <a:cs typeface="Arial" charset="0"/>
              </a:rPr>
              <a:t>Resorts</a:t>
            </a:r>
          </a:p>
        </p:txBody>
      </p:sp>
      <p:pic>
        <p:nvPicPr>
          <p:cNvPr id="90121"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90122"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pic>
        <p:nvPicPr>
          <p:cNvPr id="5122" name="Picture 2" descr="C:\Users\TOSHIBA\Desktop\srilanka\Wella_Beach_Dusk_al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4044" y="4121727"/>
            <a:ext cx="2784511" cy="24225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TOSHIBA\Desktop\srilanka\Wella_BeachLoungers_al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4474" y="2133600"/>
            <a:ext cx="2999645" cy="260969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TOSHIBA\Desktop\srilanka\Wella_RestaurantTerr_al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484941"/>
            <a:ext cx="2930489" cy="254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068169"/>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3"/>
          <p:cNvSpPr txBox="1">
            <a:spLocks noChangeArrowheads="1"/>
          </p:cNvSpPr>
          <p:nvPr/>
        </p:nvSpPr>
        <p:spPr bwMode="auto">
          <a:xfrm>
            <a:off x="1355725" y="1027113"/>
            <a:ext cx="72548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87042" name="Text Box 5"/>
          <p:cNvSpPr txBox="1">
            <a:spLocks noChangeArrowheads="1"/>
          </p:cNvSpPr>
          <p:nvPr/>
        </p:nvSpPr>
        <p:spPr bwMode="auto">
          <a:xfrm>
            <a:off x="2117725" y="3465513"/>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87045"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87046"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pic>
        <p:nvPicPr>
          <p:cNvPr id="8" name="Picture 7" descr="http://www.srilanka-express.com/imgx/anuradapuraya.jpg"/>
          <p:cNvPicPr/>
          <p:nvPr/>
        </p:nvPicPr>
        <p:blipFill>
          <a:blip r:embed="rId4"/>
          <a:srcRect/>
          <a:stretch>
            <a:fillRect/>
          </a:stretch>
        </p:blipFill>
        <p:spPr bwMode="auto">
          <a:xfrm>
            <a:off x="1666875" y="2534271"/>
            <a:ext cx="5943600" cy="1386205"/>
          </a:xfrm>
          <a:prstGeom prst="rect">
            <a:avLst/>
          </a:prstGeom>
          <a:noFill/>
          <a:ln w="9525">
            <a:noFill/>
            <a:miter lim="800000"/>
            <a:headEnd/>
            <a:tailEnd/>
          </a:ln>
        </p:spPr>
      </p:pic>
      <p:sp>
        <p:nvSpPr>
          <p:cNvPr id="9" name="Text Box 6"/>
          <p:cNvSpPr txBox="1">
            <a:spLocks noChangeArrowheads="1"/>
          </p:cNvSpPr>
          <p:nvPr/>
        </p:nvSpPr>
        <p:spPr bwMode="auto">
          <a:xfrm>
            <a:off x="530225" y="1561017"/>
            <a:ext cx="7985125" cy="830997"/>
          </a:xfrm>
          <a:prstGeom prst="rect">
            <a:avLst/>
          </a:prstGeom>
          <a:noFill/>
          <a:ln w="9525">
            <a:noFill/>
            <a:miter lim="800000"/>
            <a:headEnd/>
            <a:tailEnd/>
          </a:ln>
        </p:spPr>
        <p:txBody>
          <a:bodyPr wrap="square">
            <a:spAutoFit/>
          </a:bodyPr>
          <a:lstStyle/>
          <a:p>
            <a:pPr algn="ctr"/>
            <a:r>
              <a:rPr lang="en-US" sz="2400" b="1" dirty="0" smtClean="0">
                <a:solidFill>
                  <a:srgbClr val="2CAE98"/>
                </a:solidFill>
                <a:cs typeface="Arial" charset="0"/>
              </a:rPr>
              <a:t>ANCIENT CITIES</a:t>
            </a:r>
          </a:p>
          <a:p>
            <a:pPr algn="ctr"/>
            <a:r>
              <a:rPr lang="en-US" sz="2400" b="1" dirty="0" smtClean="0">
                <a:solidFill>
                  <a:srgbClr val="2CAE98"/>
                </a:solidFill>
                <a:cs typeface="Arial" charset="0"/>
              </a:rPr>
              <a:t>UNESCO WORLD HERITAGE SITES</a:t>
            </a:r>
            <a:endParaRPr lang="en-US" sz="2400" b="1" dirty="0">
              <a:solidFill>
                <a:srgbClr val="2CAE98"/>
              </a:solidFill>
              <a:cs typeface="Arial" charset="0"/>
            </a:endParaRPr>
          </a:p>
        </p:txBody>
      </p:sp>
      <p:sp>
        <p:nvSpPr>
          <p:cNvPr id="2" name="Rectangle 1"/>
          <p:cNvSpPr/>
          <p:nvPr/>
        </p:nvSpPr>
        <p:spPr>
          <a:xfrm>
            <a:off x="3697916" y="4191000"/>
            <a:ext cx="1762021" cy="369332"/>
          </a:xfrm>
          <a:prstGeom prst="rect">
            <a:avLst/>
          </a:prstGeom>
        </p:spPr>
        <p:txBody>
          <a:bodyPr wrap="none">
            <a:spAutoFit/>
          </a:bodyPr>
          <a:lstStyle/>
          <a:p>
            <a:r>
              <a:rPr lang="en-US" b="1" dirty="0"/>
              <a:t>Anuradhapura</a:t>
            </a:r>
            <a:endParaRPr lang="pt-PT" dirty="0"/>
          </a:p>
        </p:txBody>
      </p:sp>
      <p:pic>
        <p:nvPicPr>
          <p:cNvPr id="11" name="Picture 10" descr="http://www.srilanka-express.com/imgx/anradapuraya_map.jpg"/>
          <p:cNvPicPr/>
          <p:nvPr/>
        </p:nvPicPr>
        <p:blipFill>
          <a:blip r:embed="rId5"/>
          <a:srcRect/>
          <a:stretch>
            <a:fillRect/>
          </a:stretch>
        </p:blipFill>
        <p:spPr bwMode="auto">
          <a:xfrm>
            <a:off x="5988685" y="4410301"/>
            <a:ext cx="1621790" cy="179895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3"/>
          <p:cNvSpPr txBox="1">
            <a:spLocks noChangeArrowheads="1"/>
          </p:cNvSpPr>
          <p:nvPr/>
        </p:nvSpPr>
        <p:spPr bwMode="auto">
          <a:xfrm>
            <a:off x="1660525" y="3541713"/>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90118" name="Text Box 6"/>
          <p:cNvSpPr txBox="1">
            <a:spLocks noChangeArrowheads="1"/>
          </p:cNvSpPr>
          <p:nvPr/>
        </p:nvSpPr>
        <p:spPr bwMode="auto">
          <a:xfrm>
            <a:off x="1667452" y="974665"/>
            <a:ext cx="5045075" cy="1015663"/>
          </a:xfrm>
          <a:prstGeom prst="rect">
            <a:avLst/>
          </a:prstGeom>
          <a:noFill/>
          <a:ln w="9525">
            <a:noFill/>
            <a:miter lim="800000"/>
            <a:headEnd/>
            <a:tailEnd/>
          </a:ln>
        </p:spPr>
        <p:txBody>
          <a:bodyPr wrap="square">
            <a:spAutoFit/>
          </a:bodyPr>
          <a:lstStyle/>
          <a:p>
            <a:pPr algn="ctr"/>
            <a:r>
              <a:rPr lang="en-US" sz="2000" dirty="0" smtClean="0">
                <a:cs typeface="Arial" charset="0"/>
              </a:rPr>
              <a:t>Recommended Hotels &amp; Resorts</a:t>
            </a:r>
          </a:p>
          <a:p>
            <a:pPr algn="ctr"/>
            <a:r>
              <a:rPr lang="en-US" sz="2000" dirty="0">
                <a:solidFill>
                  <a:srgbClr val="FF0000"/>
                </a:solidFill>
              </a:rPr>
              <a:t>5 Star Hotel</a:t>
            </a:r>
            <a:r>
              <a:rPr lang="en-US" sz="2000" b="1" dirty="0">
                <a:solidFill>
                  <a:srgbClr val="FF0000"/>
                </a:solidFill>
              </a:rPr>
              <a:t>s</a:t>
            </a:r>
            <a:endParaRPr lang="pt-PT" sz="2000" dirty="0">
              <a:solidFill>
                <a:srgbClr val="FF0000"/>
              </a:solidFill>
            </a:endParaRPr>
          </a:p>
          <a:p>
            <a:pPr algn="ctr"/>
            <a:endParaRPr lang="en-US" sz="2000" dirty="0">
              <a:cs typeface="Arial" charset="0"/>
            </a:endParaRPr>
          </a:p>
        </p:txBody>
      </p:sp>
      <p:pic>
        <p:nvPicPr>
          <p:cNvPr id="90121"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90122"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610791378"/>
              </p:ext>
            </p:extLst>
          </p:nvPr>
        </p:nvGraphicFramePr>
        <p:xfrm>
          <a:off x="609599" y="1676400"/>
          <a:ext cx="7905751" cy="4852416"/>
        </p:xfrm>
        <a:graphic>
          <a:graphicData uri="http://schemas.openxmlformats.org/drawingml/2006/table">
            <a:tbl>
              <a:tblPr>
                <a:tableStyleId>{5C22544A-7EE6-4342-B048-85BDC9FD1C3A}</a:tableStyleId>
              </a:tblPr>
              <a:tblGrid>
                <a:gridCol w="2133601"/>
                <a:gridCol w="3124200"/>
                <a:gridCol w="2647950"/>
              </a:tblGrid>
              <a:tr h="4204875">
                <a:tc>
                  <a:txBody>
                    <a:bodyPr/>
                    <a:lstStyle/>
                    <a:p>
                      <a:pPr marL="0" algn="l" defTabSz="914400" rtl="0" eaLnBrk="1" latinLnBrk="0" hangingPunct="1">
                        <a:lnSpc>
                          <a:spcPct val="150000"/>
                        </a:lnSpc>
                        <a:spcAft>
                          <a:spcPts val="0"/>
                        </a:spcAft>
                      </a:pPr>
                      <a:r>
                        <a:rPr lang="en-US" sz="1600" b="1" kern="1200" dirty="0">
                          <a:solidFill>
                            <a:schemeClr val="dk1"/>
                          </a:solidFill>
                          <a:effectLst/>
                          <a:latin typeface="Arial" panose="020B0604020202020204" pitchFamily="34" charset="0"/>
                          <a:ea typeface="+mn-ea"/>
                          <a:cs typeface="Arial" panose="020B0604020202020204" pitchFamily="34" charset="0"/>
                        </a:rPr>
                        <a:t>Colombo </a:t>
                      </a:r>
                      <a:endParaRPr lang="pt-PT" sz="1600" b="1" kern="1200" dirty="0">
                        <a:solidFill>
                          <a:schemeClr val="dk1"/>
                        </a:solidFill>
                        <a:effectLst/>
                        <a:latin typeface="Arial" panose="020B0604020202020204" pitchFamily="34" charset="0"/>
                        <a:ea typeface="+mn-ea"/>
                        <a:cs typeface="Arial" panose="020B0604020202020204" pitchFamily="34" charset="0"/>
                      </a:endParaRPr>
                    </a:p>
                    <a:p>
                      <a:pPr>
                        <a:lnSpc>
                          <a:spcPct val="115000"/>
                        </a:lnSpc>
                        <a:spcAft>
                          <a:spcPts val="0"/>
                        </a:spcAft>
                      </a:pPr>
                      <a:r>
                        <a:rPr lang="en-US" sz="1600" dirty="0" smtClean="0">
                          <a:effectLst/>
                          <a:latin typeface="Arial" panose="020B0604020202020204" pitchFamily="34" charset="0"/>
                          <a:cs typeface="Arial" panose="020B0604020202020204" pitchFamily="34" charset="0"/>
                        </a:rPr>
                        <a:t>The </a:t>
                      </a:r>
                      <a:r>
                        <a:rPr lang="en-US" sz="1600" dirty="0">
                          <a:effectLst/>
                          <a:latin typeface="Arial" panose="020B0604020202020204" pitchFamily="34" charset="0"/>
                          <a:cs typeface="Arial" panose="020B0604020202020204" pitchFamily="34" charset="0"/>
                        </a:rPr>
                        <a:t>Kingsbury Hotel 		</a:t>
                      </a:r>
                      <a:endParaRPr lang="pt-PT" sz="1400" dirty="0">
                        <a:effectLst/>
                        <a:latin typeface="Arial" panose="020B0604020202020204" pitchFamily="34" charset="0"/>
                        <a:cs typeface="Arial" panose="020B0604020202020204" pitchFamily="34" charset="0"/>
                      </a:endParaRPr>
                    </a:p>
                    <a:p>
                      <a:pPr>
                        <a:lnSpc>
                          <a:spcPct val="115000"/>
                        </a:lnSpc>
                        <a:spcAft>
                          <a:spcPts val="0"/>
                        </a:spcAft>
                      </a:pPr>
                      <a:r>
                        <a:rPr lang="en-US" sz="1600" dirty="0">
                          <a:effectLst/>
                          <a:latin typeface="Arial" panose="020B0604020202020204" pitchFamily="34" charset="0"/>
                          <a:cs typeface="Arial" panose="020B0604020202020204" pitchFamily="34" charset="0"/>
                        </a:rPr>
                        <a:t>Cinnamon Grand 			</a:t>
                      </a:r>
                      <a:endParaRPr lang="pt-PT" sz="1400" dirty="0">
                        <a:effectLst/>
                        <a:latin typeface="Arial" panose="020B0604020202020204" pitchFamily="34" charset="0"/>
                        <a:cs typeface="Arial" panose="020B0604020202020204" pitchFamily="34" charset="0"/>
                      </a:endParaRPr>
                    </a:p>
                    <a:p>
                      <a:pPr>
                        <a:lnSpc>
                          <a:spcPct val="115000"/>
                        </a:lnSpc>
                        <a:spcAft>
                          <a:spcPts val="0"/>
                        </a:spcAft>
                      </a:pPr>
                      <a:r>
                        <a:rPr lang="en-US" sz="1600" dirty="0">
                          <a:effectLst/>
                          <a:latin typeface="Arial" panose="020B0604020202020204" pitchFamily="34" charset="0"/>
                          <a:cs typeface="Arial" panose="020B0604020202020204" pitchFamily="34" charset="0"/>
                        </a:rPr>
                        <a:t>Cinnamon Lake side 		</a:t>
                      </a:r>
                      <a:endParaRPr lang="pt-PT" sz="1400" dirty="0">
                        <a:effectLst/>
                        <a:latin typeface="Arial" panose="020B0604020202020204" pitchFamily="34" charset="0"/>
                        <a:cs typeface="Arial" panose="020B0604020202020204" pitchFamily="34" charset="0"/>
                      </a:endParaRPr>
                    </a:p>
                    <a:p>
                      <a:pPr>
                        <a:lnSpc>
                          <a:spcPct val="115000"/>
                        </a:lnSpc>
                        <a:spcAft>
                          <a:spcPts val="0"/>
                        </a:spcAft>
                      </a:pPr>
                      <a:r>
                        <a:rPr lang="en-US" sz="1600" dirty="0">
                          <a:effectLst/>
                          <a:latin typeface="Arial" panose="020B0604020202020204" pitchFamily="34" charset="0"/>
                          <a:cs typeface="Arial" panose="020B0604020202020204" pitchFamily="34" charset="0"/>
                        </a:rPr>
                        <a:t>Colombo Hilton  			</a:t>
                      </a:r>
                      <a:endParaRPr lang="pt-PT" sz="1400" dirty="0">
                        <a:effectLst/>
                        <a:latin typeface="Arial" panose="020B0604020202020204" pitchFamily="34" charset="0"/>
                        <a:cs typeface="Arial" panose="020B0604020202020204" pitchFamily="34" charset="0"/>
                      </a:endParaRPr>
                    </a:p>
                    <a:p>
                      <a:pPr>
                        <a:lnSpc>
                          <a:spcPct val="115000"/>
                        </a:lnSpc>
                        <a:spcAft>
                          <a:spcPts val="0"/>
                        </a:spcAft>
                      </a:pPr>
                      <a:r>
                        <a:rPr lang="en-US" sz="1600" dirty="0" err="1">
                          <a:effectLst/>
                          <a:latin typeface="Arial" panose="020B0604020202020204" pitchFamily="34" charset="0"/>
                          <a:cs typeface="Arial" panose="020B0604020202020204" pitchFamily="34" charset="0"/>
                        </a:rPr>
                        <a:t>Taj</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Samudra</a:t>
                      </a:r>
                      <a:endParaRPr lang="pt-PT" sz="1400" dirty="0">
                        <a:effectLst/>
                        <a:latin typeface="Arial" panose="020B0604020202020204" pitchFamily="34" charset="0"/>
                        <a:ea typeface="Calibri"/>
                        <a:cs typeface="Arial" panose="020B0604020202020204" pitchFamily="34" charset="0"/>
                      </a:endParaRPr>
                    </a:p>
                  </a:txBody>
                  <a:tcPr marL="44450" marR="44450" marT="0" marB="0"/>
                </a:tc>
                <a:tc>
                  <a:txBody>
                    <a:bodyPr/>
                    <a:lstStyle/>
                    <a:p>
                      <a:pPr>
                        <a:lnSpc>
                          <a:spcPct val="150000"/>
                        </a:lnSpc>
                        <a:spcAft>
                          <a:spcPts val="0"/>
                        </a:spcAft>
                      </a:pPr>
                      <a:r>
                        <a:rPr lang="en-US" sz="1600" b="1" dirty="0">
                          <a:effectLst/>
                          <a:latin typeface="Arial" panose="020B0604020202020204" pitchFamily="34" charset="0"/>
                          <a:cs typeface="Arial" panose="020B0604020202020204" pitchFamily="34" charset="0"/>
                        </a:rPr>
                        <a:t>Beach</a:t>
                      </a:r>
                      <a:r>
                        <a:rPr lang="en-US" sz="1600" dirty="0">
                          <a:effectLst/>
                          <a:latin typeface="Arial" panose="020B0604020202020204" pitchFamily="34" charset="0"/>
                          <a:cs typeface="Arial" panose="020B0604020202020204" pitchFamily="34" charset="0"/>
                        </a:rPr>
                        <a:t>  </a:t>
                      </a:r>
                      <a:endParaRPr lang="en-US" sz="1600" dirty="0" smtClean="0">
                        <a:effectLst/>
                        <a:latin typeface="Arial" panose="020B0604020202020204" pitchFamily="34" charset="0"/>
                        <a:cs typeface="Arial" panose="020B0604020202020204" pitchFamily="34" charset="0"/>
                      </a:endParaRPr>
                    </a:p>
                    <a:p>
                      <a:pPr>
                        <a:lnSpc>
                          <a:spcPct val="115000"/>
                        </a:lnSpc>
                        <a:spcAft>
                          <a:spcPts val="0"/>
                        </a:spcAft>
                      </a:pPr>
                      <a:r>
                        <a:rPr lang="en-US" sz="1600" dirty="0" smtClean="0">
                          <a:effectLst/>
                          <a:latin typeface="Arial" panose="020B0604020202020204" pitchFamily="34" charset="0"/>
                          <a:cs typeface="Arial" panose="020B0604020202020204" pitchFamily="34" charset="0"/>
                        </a:rPr>
                        <a:t>Blue </a:t>
                      </a:r>
                      <a:r>
                        <a:rPr lang="en-US" sz="1600" dirty="0">
                          <a:effectLst/>
                          <a:latin typeface="Arial" panose="020B0604020202020204" pitchFamily="34" charset="0"/>
                          <a:cs typeface="Arial" panose="020B0604020202020204" pitchFamily="34" charset="0"/>
                        </a:rPr>
                        <a:t>water Hotel,</a:t>
                      </a:r>
                      <a:endParaRPr lang="pt-PT" sz="1400" dirty="0">
                        <a:effectLst/>
                        <a:latin typeface="Arial" panose="020B0604020202020204" pitchFamily="34" charset="0"/>
                        <a:cs typeface="Arial" panose="020B0604020202020204" pitchFamily="34" charset="0"/>
                      </a:endParaRPr>
                    </a:p>
                    <a:p>
                      <a:pPr>
                        <a:lnSpc>
                          <a:spcPct val="115000"/>
                        </a:lnSpc>
                        <a:spcAft>
                          <a:spcPts val="0"/>
                        </a:spcAft>
                      </a:pPr>
                      <a:r>
                        <a:rPr lang="en-US" sz="1600" dirty="0">
                          <a:effectLst/>
                          <a:latin typeface="Arial" panose="020B0604020202020204" pitchFamily="34" charset="0"/>
                          <a:cs typeface="Arial" panose="020B0604020202020204" pitchFamily="34" charset="0"/>
                        </a:rPr>
                        <a:t> </a:t>
                      </a:r>
                      <a:endParaRPr lang="pt-PT" sz="1400" dirty="0">
                        <a:effectLst/>
                        <a:latin typeface="Arial" panose="020B0604020202020204" pitchFamily="34" charset="0"/>
                        <a:cs typeface="Arial" panose="020B0604020202020204" pitchFamily="34" charset="0"/>
                      </a:endParaRPr>
                    </a:p>
                    <a:p>
                      <a:pPr>
                        <a:lnSpc>
                          <a:spcPct val="115000"/>
                        </a:lnSpc>
                        <a:spcAft>
                          <a:spcPts val="0"/>
                        </a:spcAft>
                      </a:pPr>
                      <a:r>
                        <a:rPr lang="en-US" sz="1600" dirty="0" err="1">
                          <a:effectLst/>
                          <a:latin typeface="Arial" panose="020B0604020202020204" pitchFamily="34" charset="0"/>
                          <a:cs typeface="Arial" panose="020B0604020202020204" pitchFamily="34" charset="0"/>
                        </a:rPr>
                        <a:t>Wadduwa</a:t>
                      </a:r>
                      <a:r>
                        <a:rPr lang="en-US" sz="1600" dirty="0">
                          <a:effectLst/>
                          <a:latin typeface="Arial" panose="020B0604020202020204" pitchFamily="34" charset="0"/>
                          <a:cs typeface="Arial" panose="020B0604020202020204" pitchFamily="34" charset="0"/>
                        </a:rPr>
                        <a:t> Cinnamon </a:t>
                      </a:r>
                      <a:r>
                        <a:rPr lang="en-US" sz="1600" dirty="0" err="1">
                          <a:effectLst/>
                          <a:latin typeface="Arial" panose="020B0604020202020204" pitchFamily="34" charset="0"/>
                          <a:cs typeface="Arial" panose="020B0604020202020204" pitchFamily="34" charset="0"/>
                        </a:rPr>
                        <a:t>Bey</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Beruwala</a:t>
                      </a:r>
                      <a:r>
                        <a:rPr lang="en-US" sz="1600" dirty="0">
                          <a:effectLst/>
                          <a:latin typeface="Arial" panose="020B0604020202020204" pitchFamily="34" charset="0"/>
                          <a:cs typeface="Arial" panose="020B0604020202020204" pitchFamily="34" charset="0"/>
                        </a:rPr>
                        <a:t>		</a:t>
                      </a:r>
                      <a:endParaRPr lang="pt-PT" sz="1400" dirty="0">
                        <a:effectLst/>
                        <a:latin typeface="Arial" panose="020B0604020202020204" pitchFamily="34" charset="0"/>
                        <a:cs typeface="Arial" panose="020B0604020202020204" pitchFamily="34" charset="0"/>
                      </a:endParaRPr>
                    </a:p>
                    <a:p>
                      <a:pPr>
                        <a:lnSpc>
                          <a:spcPct val="115000"/>
                        </a:lnSpc>
                        <a:spcAft>
                          <a:spcPts val="0"/>
                        </a:spcAft>
                      </a:pPr>
                      <a:r>
                        <a:rPr lang="en-US" sz="1600" dirty="0">
                          <a:effectLst/>
                          <a:latin typeface="Arial" panose="020B0604020202020204" pitchFamily="34" charset="0"/>
                          <a:cs typeface="Arial" panose="020B0604020202020204" pitchFamily="34" charset="0"/>
                        </a:rPr>
                        <a:t> </a:t>
                      </a:r>
                      <a:endParaRPr lang="pt-PT" sz="1400" dirty="0">
                        <a:effectLst/>
                        <a:latin typeface="Arial" panose="020B0604020202020204" pitchFamily="34" charset="0"/>
                        <a:cs typeface="Arial" panose="020B0604020202020204" pitchFamily="34" charset="0"/>
                      </a:endParaRPr>
                    </a:p>
                    <a:p>
                      <a:pPr>
                        <a:lnSpc>
                          <a:spcPct val="115000"/>
                        </a:lnSpc>
                        <a:spcAft>
                          <a:spcPts val="0"/>
                        </a:spcAft>
                      </a:pPr>
                      <a:r>
                        <a:rPr lang="en-US" sz="1600" dirty="0" err="1">
                          <a:effectLst/>
                          <a:latin typeface="Arial" panose="020B0604020202020204" pitchFamily="34" charset="0"/>
                          <a:cs typeface="Arial" panose="020B0604020202020204" pitchFamily="34" charset="0"/>
                        </a:rPr>
                        <a:t>Vivanta</a:t>
                      </a:r>
                      <a:r>
                        <a:rPr lang="en-US" sz="1600" dirty="0">
                          <a:effectLst/>
                          <a:latin typeface="Arial" panose="020B0604020202020204" pitchFamily="34" charset="0"/>
                          <a:cs typeface="Arial" panose="020B0604020202020204" pitchFamily="34" charset="0"/>
                        </a:rPr>
                        <a:t> By </a:t>
                      </a:r>
                      <a:r>
                        <a:rPr lang="en-US" sz="1600" dirty="0" err="1">
                          <a:effectLst/>
                          <a:latin typeface="Arial" panose="020B0604020202020204" pitchFamily="34" charset="0"/>
                          <a:cs typeface="Arial" panose="020B0604020202020204" pitchFamily="34" charset="0"/>
                        </a:rPr>
                        <a:t>Taj</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Bentota</a:t>
                      </a:r>
                      <a:r>
                        <a:rPr lang="en-US" sz="1600" dirty="0">
                          <a:effectLst/>
                          <a:latin typeface="Arial" panose="020B0604020202020204" pitchFamily="34" charset="0"/>
                          <a:cs typeface="Arial" panose="020B0604020202020204" pitchFamily="34" charset="0"/>
                        </a:rPr>
                        <a:t>		</a:t>
                      </a:r>
                      <a:endParaRPr lang="pt-PT" sz="1400" dirty="0">
                        <a:effectLst/>
                        <a:latin typeface="Arial" panose="020B0604020202020204" pitchFamily="34" charset="0"/>
                        <a:cs typeface="Arial" panose="020B0604020202020204" pitchFamily="34" charset="0"/>
                      </a:endParaRPr>
                    </a:p>
                    <a:p>
                      <a:pPr>
                        <a:lnSpc>
                          <a:spcPct val="115000"/>
                        </a:lnSpc>
                        <a:spcAft>
                          <a:spcPts val="0"/>
                        </a:spcAft>
                      </a:pPr>
                      <a:r>
                        <a:rPr lang="en-US" sz="1600" dirty="0">
                          <a:effectLst/>
                          <a:latin typeface="Arial" panose="020B0604020202020204" pitchFamily="34" charset="0"/>
                          <a:cs typeface="Arial" panose="020B0604020202020204" pitchFamily="34" charset="0"/>
                        </a:rPr>
                        <a:t>Heritance </a:t>
                      </a:r>
                      <a:r>
                        <a:rPr lang="en-US" sz="1600" dirty="0" err="1">
                          <a:effectLst/>
                          <a:latin typeface="Arial" panose="020B0604020202020204" pitchFamily="34" charset="0"/>
                          <a:cs typeface="Arial" panose="020B0604020202020204" pitchFamily="34" charset="0"/>
                        </a:rPr>
                        <a:t>Ahungalla</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Ahungalla</a:t>
                      </a:r>
                      <a:r>
                        <a:rPr lang="en-US" sz="1600" dirty="0">
                          <a:effectLst/>
                          <a:latin typeface="Arial" panose="020B0604020202020204" pitchFamily="34" charset="0"/>
                          <a:cs typeface="Arial" panose="020B0604020202020204" pitchFamily="34" charset="0"/>
                        </a:rPr>
                        <a:t>	</a:t>
                      </a:r>
                      <a:endParaRPr lang="pt-PT" sz="1400" dirty="0">
                        <a:effectLst/>
                        <a:latin typeface="Arial" panose="020B0604020202020204" pitchFamily="34" charset="0"/>
                        <a:cs typeface="Arial" panose="020B0604020202020204" pitchFamily="34" charset="0"/>
                      </a:endParaRPr>
                    </a:p>
                    <a:p>
                      <a:pPr>
                        <a:lnSpc>
                          <a:spcPct val="115000"/>
                        </a:lnSpc>
                        <a:spcAft>
                          <a:spcPts val="0"/>
                        </a:spcAft>
                      </a:pPr>
                      <a:r>
                        <a:rPr lang="en-US" sz="1600" dirty="0">
                          <a:effectLst/>
                          <a:latin typeface="Arial" panose="020B0604020202020204" pitchFamily="34" charset="0"/>
                          <a:cs typeface="Arial" panose="020B0604020202020204" pitchFamily="34" charset="0"/>
                        </a:rPr>
                        <a:t>The Fortress, </a:t>
                      </a:r>
                      <a:r>
                        <a:rPr lang="en-US" sz="1600" dirty="0" err="1">
                          <a:effectLst/>
                          <a:latin typeface="Arial" panose="020B0604020202020204" pitchFamily="34" charset="0"/>
                          <a:cs typeface="Arial" panose="020B0604020202020204" pitchFamily="34" charset="0"/>
                        </a:rPr>
                        <a:t>Koggala</a:t>
                      </a:r>
                      <a:r>
                        <a:rPr lang="en-US" sz="1600" dirty="0">
                          <a:effectLst/>
                          <a:latin typeface="Arial" panose="020B0604020202020204" pitchFamily="34" charset="0"/>
                          <a:cs typeface="Arial" panose="020B0604020202020204" pitchFamily="34" charset="0"/>
                        </a:rPr>
                        <a:t>		</a:t>
                      </a:r>
                      <a:endParaRPr lang="pt-PT" sz="1400" dirty="0">
                        <a:effectLst/>
                        <a:latin typeface="Arial" panose="020B0604020202020204" pitchFamily="34" charset="0"/>
                        <a:cs typeface="Arial" panose="020B0604020202020204" pitchFamily="34" charset="0"/>
                      </a:endParaRPr>
                    </a:p>
                    <a:p>
                      <a:pPr>
                        <a:lnSpc>
                          <a:spcPct val="115000"/>
                        </a:lnSpc>
                        <a:spcAft>
                          <a:spcPts val="0"/>
                        </a:spcAft>
                      </a:pPr>
                      <a:r>
                        <a:rPr lang="en-US" sz="1600" dirty="0" err="1">
                          <a:effectLst/>
                          <a:latin typeface="Arial" panose="020B0604020202020204" pitchFamily="34" charset="0"/>
                          <a:cs typeface="Arial" panose="020B0604020202020204" pitchFamily="34" charset="0"/>
                        </a:rPr>
                        <a:t>Amanwella</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Tangalle</a:t>
                      </a:r>
                      <a:r>
                        <a:rPr lang="en-US" sz="1600" dirty="0">
                          <a:effectLst/>
                          <a:latin typeface="Arial" panose="020B0604020202020204" pitchFamily="34" charset="0"/>
                          <a:cs typeface="Arial" panose="020B0604020202020204" pitchFamily="34" charset="0"/>
                        </a:rPr>
                        <a:t>		</a:t>
                      </a:r>
                      <a:endParaRPr lang="pt-PT" sz="1400" dirty="0">
                        <a:effectLst/>
                        <a:latin typeface="Arial" panose="020B0604020202020204" pitchFamily="34" charset="0"/>
                        <a:cs typeface="Arial" panose="020B0604020202020204" pitchFamily="34" charset="0"/>
                      </a:endParaRPr>
                    </a:p>
                    <a:p>
                      <a:pPr>
                        <a:lnSpc>
                          <a:spcPct val="115000"/>
                        </a:lnSpc>
                        <a:spcAft>
                          <a:spcPts val="0"/>
                        </a:spcAft>
                      </a:pPr>
                      <a:r>
                        <a:rPr lang="en-US" sz="1600" dirty="0" err="1">
                          <a:effectLst/>
                          <a:latin typeface="Arial" panose="020B0604020202020204" pitchFamily="34" charset="0"/>
                          <a:cs typeface="Arial" panose="020B0604020202020204" pitchFamily="34" charset="0"/>
                        </a:rPr>
                        <a:t>Jetwing</a:t>
                      </a:r>
                      <a:r>
                        <a:rPr lang="en-US" sz="1600" dirty="0">
                          <a:effectLst/>
                          <a:latin typeface="Arial" panose="020B0604020202020204" pitchFamily="34" charset="0"/>
                          <a:cs typeface="Arial" panose="020B0604020202020204" pitchFamily="34" charset="0"/>
                        </a:rPr>
                        <a:t> Beach, </a:t>
                      </a:r>
                      <a:r>
                        <a:rPr lang="en-US" sz="1600" dirty="0" err="1">
                          <a:effectLst/>
                          <a:latin typeface="Arial" panose="020B0604020202020204" pitchFamily="34" charset="0"/>
                          <a:cs typeface="Arial" panose="020B0604020202020204" pitchFamily="34" charset="0"/>
                        </a:rPr>
                        <a:t>Negombo</a:t>
                      </a:r>
                      <a:r>
                        <a:rPr lang="en-US" sz="1600" dirty="0">
                          <a:effectLst/>
                          <a:latin typeface="Arial" panose="020B0604020202020204" pitchFamily="34" charset="0"/>
                          <a:cs typeface="Arial" panose="020B0604020202020204" pitchFamily="34" charset="0"/>
                        </a:rPr>
                        <a:t>		</a:t>
                      </a:r>
                      <a:endParaRPr lang="pt-PT" sz="1400" dirty="0">
                        <a:effectLst/>
                        <a:latin typeface="Arial" panose="020B0604020202020204" pitchFamily="34" charset="0"/>
                        <a:cs typeface="Arial" panose="020B0604020202020204" pitchFamily="34" charset="0"/>
                      </a:endParaRPr>
                    </a:p>
                    <a:p>
                      <a:pPr>
                        <a:lnSpc>
                          <a:spcPct val="115000"/>
                        </a:lnSpc>
                        <a:spcAft>
                          <a:spcPts val="0"/>
                        </a:spcAft>
                      </a:pPr>
                      <a:r>
                        <a:rPr lang="en-US" sz="1600" dirty="0" err="1">
                          <a:effectLst/>
                          <a:latin typeface="Arial" panose="020B0604020202020204" pitchFamily="34" charset="0"/>
                          <a:cs typeface="Arial" panose="020B0604020202020204" pitchFamily="34" charset="0"/>
                        </a:rPr>
                        <a:t>Uga</a:t>
                      </a:r>
                      <a:r>
                        <a:rPr lang="en-US" sz="1600" dirty="0">
                          <a:effectLst/>
                          <a:latin typeface="Arial" panose="020B0604020202020204" pitchFamily="34" charset="0"/>
                          <a:cs typeface="Arial" panose="020B0604020202020204" pitchFamily="34" charset="0"/>
                        </a:rPr>
                        <a:t> bay, </a:t>
                      </a:r>
                      <a:r>
                        <a:rPr lang="en-US" sz="1600" dirty="0" err="1">
                          <a:effectLst/>
                          <a:latin typeface="Arial" panose="020B0604020202020204" pitchFamily="34" charset="0"/>
                          <a:cs typeface="Arial" panose="020B0604020202020204" pitchFamily="34" charset="0"/>
                        </a:rPr>
                        <a:t>Passikudah</a:t>
                      </a:r>
                      <a:r>
                        <a:rPr lang="en-US" sz="1600" dirty="0">
                          <a:effectLst/>
                          <a:latin typeface="Arial" panose="020B0604020202020204" pitchFamily="34" charset="0"/>
                          <a:cs typeface="Arial" panose="020B0604020202020204" pitchFamily="34" charset="0"/>
                        </a:rPr>
                        <a:t>	</a:t>
                      </a:r>
                      <a:endParaRPr lang="pt-PT" sz="1400" dirty="0">
                        <a:effectLst/>
                        <a:latin typeface="Arial" panose="020B0604020202020204" pitchFamily="34" charset="0"/>
                        <a:ea typeface="Calibri"/>
                        <a:cs typeface="Arial" panose="020B0604020202020204" pitchFamily="34" charset="0"/>
                      </a:endParaRPr>
                    </a:p>
                  </a:txBody>
                  <a:tcPr marL="44450" marR="44450" marT="0" marB="0"/>
                </a:tc>
                <a:tc>
                  <a:txBody>
                    <a:bodyPr/>
                    <a:lstStyle/>
                    <a:p>
                      <a:pPr>
                        <a:lnSpc>
                          <a:spcPct val="150000"/>
                        </a:lnSpc>
                        <a:spcAft>
                          <a:spcPts val="0"/>
                        </a:spcAft>
                      </a:pPr>
                      <a:r>
                        <a:rPr lang="en-US" sz="1600" b="1" dirty="0">
                          <a:effectLst/>
                          <a:latin typeface="Arial" panose="020B0604020202020204" pitchFamily="34" charset="0"/>
                          <a:cs typeface="Arial" panose="020B0604020202020204" pitchFamily="34" charset="0"/>
                        </a:rPr>
                        <a:t>Round Tour </a:t>
                      </a:r>
                      <a:endParaRPr lang="pt-PT" sz="1400" b="1" dirty="0">
                        <a:effectLst/>
                        <a:latin typeface="Arial" panose="020B0604020202020204" pitchFamily="34" charset="0"/>
                        <a:cs typeface="Arial" panose="020B0604020202020204" pitchFamily="34" charset="0"/>
                      </a:endParaRPr>
                    </a:p>
                    <a:p>
                      <a:pPr>
                        <a:lnSpc>
                          <a:spcPct val="115000"/>
                        </a:lnSpc>
                        <a:spcAft>
                          <a:spcPts val="0"/>
                        </a:spcAft>
                      </a:pPr>
                      <a:r>
                        <a:rPr lang="en-US" sz="1600" dirty="0" err="1">
                          <a:effectLst/>
                          <a:latin typeface="Arial" panose="020B0604020202020204" pitchFamily="34" charset="0"/>
                          <a:cs typeface="Arial" panose="020B0604020202020204" pitchFamily="34" charset="0"/>
                        </a:rPr>
                        <a:t>Ulagalla</a:t>
                      </a:r>
                      <a:r>
                        <a:rPr lang="en-US" sz="1600" dirty="0">
                          <a:effectLst/>
                          <a:latin typeface="Arial" panose="020B0604020202020204" pitchFamily="34" charset="0"/>
                          <a:cs typeface="Arial" panose="020B0604020202020204" pitchFamily="34" charset="0"/>
                        </a:rPr>
                        <a:t> resort, </a:t>
                      </a:r>
                      <a:r>
                        <a:rPr lang="en-US" sz="1600" dirty="0" err="1">
                          <a:effectLst/>
                          <a:latin typeface="Arial" panose="020B0604020202020204" pitchFamily="34" charset="0"/>
                          <a:cs typeface="Arial" panose="020B0604020202020204" pitchFamily="34" charset="0"/>
                        </a:rPr>
                        <a:t>Thirappane</a:t>
                      </a:r>
                      <a:r>
                        <a:rPr lang="en-US" sz="1600" dirty="0">
                          <a:effectLst/>
                          <a:latin typeface="Arial" panose="020B0604020202020204" pitchFamily="34" charset="0"/>
                          <a:cs typeface="Arial" panose="020B0604020202020204" pitchFamily="34" charset="0"/>
                        </a:rPr>
                        <a:t> 		</a:t>
                      </a:r>
                      <a:endParaRPr lang="pt-PT" sz="1400" dirty="0">
                        <a:effectLst/>
                        <a:latin typeface="Arial" panose="020B0604020202020204" pitchFamily="34" charset="0"/>
                        <a:cs typeface="Arial" panose="020B0604020202020204" pitchFamily="34" charset="0"/>
                      </a:endParaRPr>
                    </a:p>
                    <a:p>
                      <a:pPr>
                        <a:lnSpc>
                          <a:spcPct val="115000"/>
                        </a:lnSpc>
                        <a:spcAft>
                          <a:spcPts val="0"/>
                        </a:spcAft>
                      </a:pPr>
                      <a:r>
                        <a:rPr lang="pt-PT" sz="1600" dirty="0">
                          <a:effectLst/>
                          <a:latin typeface="Arial" panose="020B0604020202020204" pitchFamily="34" charset="0"/>
                          <a:cs typeface="Arial" panose="020B0604020202020204" pitchFamily="34" charset="0"/>
                        </a:rPr>
                        <a:t>Vil </a:t>
                      </a:r>
                      <a:r>
                        <a:rPr lang="pt-PT" sz="1600" dirty="0" err="1">
                          <a:effectLst/>
                          <a:latin typeface="Arial" panose="020B0604020202020204" pitchFamily="34" charset="0"/>
                          <a:cs typeface="Arial" panose="020B0604020202020204" pitchFamily="34" charset="0"/>
                        </a:rPr>
                        <a:t>Uyana</a:t>
                      </a:r>
                      <a:r>
                        <a:rPr lang="pt-PT" sz="1600" dirty="0">
                          <a:effectLst/>
                          <a:latin typeface="Arial" panose="020B0604020202020204" pitchFamily="34" charset="0"/>
                          <a:cs typeface="Arial" panose="020B0604020202020204" pitchFamily="34" charset="0"/>
                        </a:rPr>
                        <a:t>, </a:t>
                      </a:r>
                      <a:r>
                        <a:rPr lang="pt-PT" sz="1600" dirty="0" err="1">
                          <a:effectLst/>
                          <a:latin typeface="Arial" panose="020B0604020202020204" pitchFamily="34" charset="0"/>
                          <a:cs typeface="Arial" panose="020B0604020202020204" pitchFamily="34" charset="0"/>
                        </a:rPr>
                        <a:t>Sigiriya</a:t>
                      </a:r>
                      <a:endParaRPr lang="pt-PT" sz="1400" dirty="0">
                        <a:effectLst/>
                        <a:latin typeface="Arial" panose="020B0604020202020204" pitchFamily="34" charset="0"/>
                        <a:cs typeface="Arial" panose="020B0604020202020204" pitchFamily="34" charset="0"/>
                      </a:endParaRPr>
                    </a:p>
                    <a:p>
                      <a:pPr>
                        <a:lnSpc>
                          <a:spcPct val="115000"/>
                        </a:lnSpc>
                        <a:spcAft>
                          <a:spcPts val="0"/>
                        </a:spcAft>
                      </a:pPr>
                      <a:r>
                        <a:rPr lang="pt-PT" sz="1600" dirty="0">
                          <a:effectLst/>
                          <a:latin typeface="Arial" panose="020B0604020202020204" pitchFamily="34" charset="0"/>
                          <a:cs typeface="Arial" panose="020B0604020202020204" pitchFamily="34" charset="0"/>
                        </a:rPr>
                        <a:t>			</a:t>
                      </a:r>
                      <a:endParaRPr lang="pt-PT" sz="1400" dirty="0">
                        <a:effectLst/>
                        <a:latin typeface="Arial" panose="020B0604020202020204" pitchFamily="34" charset="0"/>
                        <a:cs typeface="Arial" panose="020B0604020202020204" pitchFamily="34" charset="0"/>
                      </a:endParaRPr>
                    </a:p>
                    <a:p>
                      <a:pPr>
                        <a:lnSpc>
                          <a:spcPct val="115000"/>
                        </a:lnSpc>
                        <a:spcAft>
                          <a:spcPts val="0"/>
                        </a:spcAft>
                      </a:pPr>
                      <a:r>
                        <a:rPr lang="pt-PT" sz="1600" dirty="0" err="1">
                          <a:effectLst/>
                          <a:latin typeface="Arial" panose="020B0604020202020204" pitchFamily="34" charset="0"/>
                          <a:cs typeface="Arial" panose="020B0604020202020204" pitchFamily="34" charset="0"/>
                        </a:rPr>
                        <a:t>Heritance</a:t>
                      </a:r>
                      <a:r>
                        <a:rPr lang="pt-PT" sz="1600" dirty="0">
                          <a:effectLst/>
                          <a:latin typeface="Arial" panose="020B0604020202020204" pitchFamily="34" charset="0"/>
                          <a:cs typeface="Arial" panose="020B0604020202020204" pitchFamily="34" charset="0"/>
                        </a:rPr>
                        <a:t> </a:t>
                      </a:r>
                      <a:r>
                        <a:rPr lang="pt-PT" sz="1600" dirty="0" err="1">
                          <a:effectLst/>
                          <a:latin typeface="Arial" panose="020B0604020202020204" pitchFamily="34" charset="0"/>
                          <a:cs typeface="Arial" panose="020B0604020202020204" pitchFamily="34" charset="0"/>
                        </a:rPr>
                        <a:t>Kandalama</a:t>
                      </a:r>
                      <a:r>
                        <a:rPr lang="pt-PT" sz="1600" dirty="0">
                          <a:effectLst/>
                          <a:latin typeface="Arial" panose="020B0604020202020204" pitchFamily="34" charset="0"/>
                          <a:cs typeface="Arial" panose="020B0604020202020204" pitchFamily="34" charset="0"/>
                        </a:rPr>
                        <a:t>, </a:t>
                      </a:r>
                      <a:r>
                        <a:rPr lang="pt-PT" sz="1600" dirty="0" err="1">
                          <a:effectLst/>
                          <a:latin typeface="Arial" panose="020B0604020202020204" pitchFamily="34" charset="0"/>
                          <a:cs typeface="Arial" panose="020B0604020202020204" pitchFamily="34" charset="0"/>
                        </a:rPr>
                        <a:t>Kandalama</a:t>
                      </a:r>
                      <a:r>
                        <a:rPr lang="pt-PT" sz="1600" dirty="0">
                          <a:effectLst/>
                          <a:latin typeface="Arial" panose="020B0604020202020204" pitchFamily="34" charset="0"/>
                          <a:cs typeface="Arial" panose="020B0604020202020204" pitchFamily="34" charset="0"/>
                        </a:rPr>
                        <a:t>	</a:t>
                      </a:r>
                      <a:endParaRPr lang="pt-PT" sz="1400" dirty="0">
                        <a:effectLst/>
                        <a:latin typeface="Arial" panose="020B0604020202020204" pitchFamily="34" charset="0"/>
                        <a:cs typeface="Arial" panose="020B0604020202020204" pitchFamily="34" charset="0"/>
                      </a:endParaRPr>
                    </a:p>
                    <a:p>
                      <a:pPr>
                        <a:lnSpc>
                          <a:spcPct val="115000"/>
                        </a:lnSpc>
                        <a:spcAft>
                          <a:spcPts val="0"/>
                        </a:spcAft>
                      </a:pPr>
                      <a:r>
                        <a:rPr lang="pt-PT" sz="1600" dirty="0">
                          <a:effectLst/>
                          <a:latin typeface="Arial" panose="020B0604020202020204" pitchFamily="34" charset="0"/>
                          <a:cs typeface="Arial" panose="020B0604020202020204" pitchFamily="34" charset="0"/>
                        </a:rPr>
                        <a:t> </a:t>
                      </a:r>
                      <a:endParaRPr lang="pt-PT" sz="1400" dirty="0">
                        <a:effectLst/>
                        <a:latin typeface="Arial" panose="020B0604020202020204" pitchFamily="34" charset="0"/>
                        <a:cs typeface="Arial" panose="020B0604020202020204" pitchFamily="34" charset="0"/>
                      </a:endParaRPr>
                    </a:p>
                    <a:p>
                      <a:pPr>
                        <a:lnSpc>
                          <a:spcPct val="115000"/>
                        </a:lnSpc>
                        <a:spcAft>
                          <a:spcPts val="0"/>
                        </a:spcAft>
                      </a:pPr>
                      <a:r>
                        <a:rPr lang="en-US" sz="1600" dirty="0">
                          <a:effectLst/>
                          <a:latin typeface="Arial" panose="020B0604020202020204" pitchFamily="34" charset="0"/>
                          <a:cs typeface="Arial" panose="020B0604020202020204" pitchFamily="34" charset="0"/>
                        </a:rPr>
                        <a:t>Earls Regency, Kandy		</a:t>
                      </a:r>
                      <a:endParaRPr lang="pt-PT" sz="1400" dirty="0">
                        <a:effectLst/>
                        <a:latin typeface="Arial" panose="020B0604020202020204" pitchFamily="34" charset="0"/>
                        <a:cs typeface="Arial" panose="020B0604020202020204" pitchFamily="34" charset="0"/>
                      </a:endParaRPr>
                    </a:p>
                    <a:p>
                      <a:pPr>
                        <a:lnSpc>
                          <a:spcPct val="115000"/>
                        </a:lnSpc>
                        <a:spcAft>
                          <a:spcPts val="0"/>
                        </a:spcAft>
                      </a:pPr>
                      <a:r>
                        <a:rPr lang="en-US" sz="1600" dirty="0" err="1">
                          <a:effectLst/>
                          <a:latin typeface="Arial" panose="020B0604020202020204" pitchFamily="34" charset="0"/>
                          <a:cs typeface="Arial" panose="020B0604020202020204" pitchFamily="34" charset="0"/>
                        </a:rPr>
                        <a:t>Mahaweli</a:t>
                      </a:r>
                      <a:r>
                        <a:rPr lang="en-US" sz="1600" dirty="0">
                          <a:effectLst/>
                          <a:latin typeface="Arial" panose="020B0604020202020204" pitchFamily="34" charset="0"/>
                          <a:cs typeface="Arial" panose="020B0604020202020204" pitchFamily="34" charset="0"/>
                        </a:rPr>
                        <a:t> Reach, Kandy</a:t>
                      </a:r>
                      <a:r>
                        <a:rPr lang="en-US" sz="1050" dirty="0">
                          <a:effectLst/>
                          <a:latin typeface="Arial" panose="020B0604020202020204" pitchFamily="34" charset="0"/>
                          <a:cs typeface="Arial" panose="020B0604020202020204" pitchFamily="34" charset="0"/>
                        </a:rPr>
                        <a:t>		</a:t>
                      </a:r>
                      <a:endParaRPr lang="pt-PT" sz="1400" dirty="0">
                        <a:effectLst/>
                        <a:latin typeface="Arial" panose="020B0604020202020204" pitchFamily="34" charset="0"/>
                        <a:cs typeface="Arial" panose="020B0604020202020204" pitchFamily="34" charset="0"/>
                      </a:endParaRPr>
                    </a:p>
                    <a:p>
                      <a:pPr>
                        <a:lnSpc>
                          <a:spcPct val="150000"/>
                        </a:lnSpc>
                        <a:spcAft>
                          <a:spcPts val="0"/>
                        </a:spcAft>
                      </a:pPr>
                      <a:r>
                        <a:rPr lang="en-US" sz="1600" dirty="0">
                          <a:effectLst/>
                          <a:latin typeface="Arial" panose="020B0604020202020204" pitchFamily="34" charset="0"/>
                          <a:cs typeface="Arial" panose="020B0604020202020204" pitchFamily="34" charset="0"/>
                        </a:rPr>
                        <a:t> </a:t>
                      </a:r>
                      <a:endParaRPr lang="pt-PT" sz="1400" dirty="0">
                        <a:effectLst/>
                        <a:latin typeface="Arial" panose="020B0604020202020204" pitchFamily="34" charset="0"/>
                        <a:ea typeface="Calibri"/>
                        <a:cs typeface="Arial" panose="020B0604020202020204" pitchFamily="34" charset="0"/>
                      </a:endParaRPr>
                    </a:p>
                  </a:txBody>
                  <a:tcPr marL="44450" marR="44450" marT="0" marB="0"/>
                </a:tc>
              </a:tr>
            </a:tbl>
          </a:graphicData>
        </a:graphic>
      </p:graphicFrame>
    </p:spTree>
    <p:extLst>
      <p:ext uri="{BB962C8B-B14F-4D97-AF65-F5344CB8AC3E}">
        <p14:creationId xmlns:p14="http://schemas.microsoft.com/office/powerpoint/2010/main" val="3765110756"/>
      </p:ext>
    </p:extLst>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3"/>
          <p:cNvSpPr txBox="1">
            <a:spLocks noChangeArrowheads="1"/>
          </p:cNvSpPr>
          <p:nvPr/>
        </p:nvSpPr>
        <p:spPr bwMode="auto">
          <a:xfrm>
            <a:off x="1660525" y="3541713"/>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90118" name="Text Box 6"/>
          <p:cNvSpPr txBox="1">
            <a:spLocks noChangeArrowheads="1"/>
          </p:cNvSpPr>
          <p:nvPr/>
        </p:nvSpPr>
        <p:spPr bwMode="auto">
          <a:xfrm>
            <a:off x="1667452" y="974665"/>
            <a:ext cx="5045075" cy="1015663"/>
          </a:xfrm>
          <a:prstGeom prst="rect">
            <a:avLst/>
          </a:prstGeom>
          <a:noFill/>
          <a:ln w="9525">
            <a:noFill/>
            <a:miter lim="800000"/>
            <a:headEnd/>
            <a:tailEnd/>
          </a:ln>
        </p:spPr>
        <p:txBody>
          <a:bodyPr wrap="square">
            <a:spAutoFit/>
          </a:bodyPr>
          <a:lstStyle/>
          <a:p>
            <a:pPr algn="ctr"/>
            <a:r>
              <a:rPr lang="en-US" sz="2000" dirty="0" smtClean="0">
                <a:cs typeface="Arial" charset="0"/>
              </a:rPr>
              <a:t>Recommended Hotels &amp; Resorts</a:t>
            </a:r>
          </a:p>
          <a:p>
            <a:pPr algn="ctr"/>
            <a:r>
              <a:rPr lang="en-US" sz="2000" dirty="0" smtClean="0">
                <a:solidFill>
                  <a:srgbClr val="FF0000"/>
                </a:solidFill>
              </a:rPr>
              <a:t>4 </a:t>
            </a:r>
            <a:r>
              <a:rPr lang="en-US" sz="2000" dirty="0">
                <a:solidFill>
                  <a:srgbClr val="FF0000"/>
                </a:solidFill>
              </a:rPr>
              <a:t>Star Hotel</a:t>
            </a:r>
            <a:r>
              <a:rPr lang="en-US" sz="2000" b="1" dirty="0">
                <a:solidFill>
                  <a:srgbClr val="FF0000"/>
                </a:solidFill>
              </a:rPr>
              <a:t>s</a:t>
            </a:r>
            <a:endParaRPr lang="pt-PT" sz="2000" dirty="0">
              <a:solidFill>
                <a:srgbClr val="FF0000"/>
              </a:solidFill>
            </a:endParaRPr>
          </a:p>
          <a:p>
            <a:pPr algn="ctr"/>
            <a:endParaRPr lang="en-US" sz="2000" dirty="0">
              <a:cs typeface="Arial" charset="0"/>
            </a:endParaRPr>
          </a:p>
        </p:txBody>
      </p:sp>
      <p:pic>
        <p:nvPicPr>
          <p:cNvPr id="90121"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90122"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823099069"/>
              </p:ext>
            </p:extLst>
          </p:nvPr>
        </p:nvGraphicFramePr>
        <p:xfrm>
          <a:off x="533400" y="2013311"/>
          <a:ext cx="8153402" cy="4206240"/>
        </p:xfrm>
        <a:graphic>
          <a:graphicData uri="http://schemas.openxmlformats.org/drawingml/2006/table">
            <a:tbl>
              <a:tblPr>
                <a:tableStyleId>{5C22544A-7EE6-4342-B048-85BDC9FD1C3A}</a:tableStyleId>
              </a:tblPr>
              <a:tblGrid>
                <a:gridCol w="2094451"/>
                <a:gridCol w="3328053"/>
                <a:gridCol w="2730898"/>
              </a:tblGrid>
              <a:tr h="4204875">
                <a:tc>
                  <a:txBody>
                    <a:bodyPr/>
                    <a:lstStyle/>
                    <a:p>
                      <a:pPr marL="0" algn="l" defTabSz="914400" rtl="0" eaLnBrk="1" latinLnBrk="0" hangingPunct="1">
                        <a:lnSpc>
                          <a:spcPct val="150000"/>
                        </a:lnSpc>
                        <a:spcAft>
                          <a:spcPts val="0"/>
                        </a:spcAft>
                      </a:pPr>
                      <a:r>
                        <a:rPr lang="en-US" sz="1600" b="1" kern="1200" dirty="0" smtClean="0">
                          <a:solidFill>
                            <a:schemeClr val="dk1"/>
                          </a:solidFill>
                          <a:effectLst/>
                          <a:latin typeface="Arial" panose="020B0604020202020204" pitchFamily="34" charset="0"/>
                          <a:ea typeface="+mn-ea"/>
                          <a:cs typeface="Arial" panose="020B0604020202020204" pitchFamily="34" charset="0"/>
                        </a:rPr>
                        <a:t>Colombo </a:t>
                      </a:r>
                    </a:p>
                    <a:p>
                      <a:r>
                        <a:rPr lang="en-US" sz="1800" kern="1200" dirty="0" smtClean="0">
                          <a:solidFill>
                            <a:schemeClr val="dk1"/>
                          </a:solidFill>
                          <a:effectLst/>
                          <a:latin typeface="+mn-lt"/>
                          <a:ea typeface="+mn-ea"/>
                          <a:cs typeface="+mn-cs"/>
                        </a:rPr>
                        <a:t>Ramada Hotel 		</a:t>
                      </a:r>
                      <a:endParaRPr lang="pt-PT" sz="1800" kern="1200" dirty="0" smtClean="0">
                        <a:solidFill>
                          <a:schemeClr val="dk1"/>
                        </a:solidFill>
                        <a:effectLst/>
                        <a:latin typeface="+mn-lt"/>
                        <a:ea typeface="+mn-ea"/>
                        <a:cs typeface="+mn-cs"/>
                      </a:endParaRPr>
                    </a:p>
                    <a:p>
                      <a:r>
                        <a:rPr lang="en-US" sz="1800" kern="1200" dirty="0" err="1" smtClean="0">
                          <a:solidFill>
                            <a:schemeClr val="dk1"/>
                          </a:solidFill>
                          <a:effectLst/>
                          <a:latin typeface="+mn-lt"/>
                          <a:ea typeface="+mn-ea"/>
                          <a:cs typeface="+mn-cs"/>
                        </a:rPr>
                        <a:t>Galadari</a:t>
                      </a:r>
                      <a:r>
                        <a:rPr lang="en-US" sz="1800" kern="1200" dirty="0" smtClean="0">
                          <a:solidFill>
                            <a:schemeClr val="dk1"/>
                          </a:solidFill>
                          <a:effectLst/>
                          <a:latin typeface="+mn-lt"/>
                          <a:ea typeface="+mn-ea"/>
                          <a:cs typeface="+mn-cs"/>
                        </a:rPr>
                        <a:t> Hotel		</a:t>
                      </a:r>
                      <a:endParaRPr lang="pt-PT"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Mount </a:t>
                      </a:r>
                      <a:r>
                        <a:rPr lang="en-US" sz="1800" kern="1200" dirty="0" err="1" smtClean="0">
                          <a:solidFill>
                            <a:schemeClr val="dk1"/>
                          </a:solidFill>
                          <a:effectLst/>
                          <a:latin typeface="+mn-lt"/>
                          <a:ea typeface="+mn-ea"/>
                          <a:cs typeface="+mn-cs"/>
                        </a:rPr>
                        <a:t>Lavinia</a:t>
                      </a:r>
                      <a:r>
                        <a:rPr lang="en-US" sz="1800" kern="1200" dirty="0" smtClean="0">
                          <a:solidFill>
                            <a:schemeClr val="dk1"/>
                          </a:solidFill>
                          <a:effectLst/>
                          <a:latin typeface="+mn-lt"/>
                          <a:ea typeface="+mn-ea"/>
                          <a:cs typeface="+mn-cs"/>
                        </a:rPr>
                        <a:t> Hotel 	</a:t>
                      </a:r>
                      <a:endParaRPr lang="pt-PT"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Gateway By </a:t>
                      </a:r>
                      <a:r>
                        <a:rPr lang="en-US" sz="1800" kern="1200" dirty="0" err="1" smtClean="0">
                          <a:solidFill>
                            <a:schemeClr val="dk1"/>
                          </a:solidFill>
                          <a:effectLst/>
                          <a:latin typeface="+mn-lt"/>
                          <a:ea typeface="+mn-ea"/>
                          <a:cs typeface="+mn-cs"/>
                        </a:rPr>
                        <a:t>Taj</a:t>
                      </a:r>
                      <a:endParaRPr lang="en-US" sz="1800" kern="1200" dirty="0" smtClean="0">
                        <a:solidFill>
                          <a:schemeClr val="dk1"/>
                        </a:solidFill>
                        <a:effectLst/>
                        <a:latin typeface="+mn-lt"/>
                        <a:ea typeface="+mn-ea"/>
                        <a:cs typeface="+mn-cs"/>
                      </a:endParaRPr>
                    </a:p>
                    <a:p>
                      <a:r>
                        <a:rPr lang="en-US" sz="1800" kern="1200" dirty="0" err="1" smtClean="0">
                          <a:solidFill>
                            <a:schemeClr val="dk1"/>
                          </a:solidFill>
                          <a:effectLst/>
                          <a:latin typeface="+mn-lt"/>
                          <a:ea typeface="+mn-ea"/>
                          <a:cs typeface="+mn-cs"/>
                        </a:rPr>
                        <a:t>Seeduwa</a:t>
                      </a:r>
                      <a:endParaRPr lang="pt-PT" sz="1400" b="1" dirty="0">
                        <a:effectLst/>
                        <a:latin typeface="Arial" panose="020B0604020202020204" pitchFamily="34" charset="0"/>
                        <a:cs typeface="Arial" panose="020B0604020202020204" pitchFamily="34" charset="0"/>
                      </a:endParaRPr>
                    </a:p>
                  </a:txBody>
                  <a:tcPr marL="44450" marR="44450" marT="0" marB="0"/>
                </a:tc>
                <a:tc>
                  <a:txBody>
                    <a:bodyPr/>
                    <a:lstStyle/>
                    <a:p>
                      <a:pPr>
                        <a:lnSpc>
                          <a:spcPct val="150000"/>
                        </a:lnSpc>
                        <a:spcAft>
                          <a:spcPts val="0"/>
                        </a:spcAft>
                      </a:pPr>
                      <a:r>
                        <a:rPr lang="en-US" sz="1600" b="1" dirty="0">
                          <a:effectLst/>
                          <a:latin typeface="Arial" panose="020B0604020202020204" pitchFamily="34" charset="0"/>
                          <a:cs typeface="Arial" panose="020B0604020202020204" pitchFamily="34" charset="0"/>
                        </a:rPr>
                        <a:t>Beach</a:t>
                      </a:r>
                      <a:r>
                        <a:rPr lang="en-US" sz="1600" dirty="0">
                          <a:effectLst/>
                          <a:latin typeface="Arial" panose="020B0604020202020204" pitchFamily="34" charset="0"/>
                          <a:cs typeface="Arial" panose="020B0604020202020204" pitchFamily="34" charset="0"/>
                        </a:rPr>
                        <a:t>  </a:t>
                      </a:r>
                      <a:endParaRPr lang="en-US" sz="1600" dirty="0" smtClean="0">
                        <a:effectLst/>
                        <a:latin typeface="Arial" panose="020B0604020202020204" pitchFamily="34" charset="0"/>
                        <a:cs typeface="Arial" panose="020B0604020202020204" pitchFamily="34" charset="0"/>
                      </a:endParaRPr>
                    </a:p>
                    <a:p>
                      <a:r>
                        <a:rPr lang="pt-PT" sz="1800" kern="1200" dirty="0" smtClean="0">
                          <a:solidFill>
                            <a:schemeClr val="dk1"/>
                          </a:solidFill>
                          <a:effectLst/>
                          <a:latin typeface="+mn-lt"/>
                          <a:ea typeface="+mn-ea"/>
                          <a:cs typeface="+mn-cs"/>
                        </a:rPr>
                        <a:t>The </a:t>
                      </a:r>
                      <a:r>
                        <a:rPr lang="pt-PT" sz="1800" kern="1200" dirty="0" err="1" smtClean="0">
                          <a:solidFill>
                            <a:schemeClr val="dk1"/>
                          </a:solidFill>
                          <a:effectLst/>
                          <a:latin typeface="+mn-lt"/>
                          <a:ea typeface="+mn-ea"/>
                          <a:cs typeface="+mn-cs"/>
                        </a:rPr>
                        <a:t>Sands</a:t>
                      </a:r>
                      <a:r>
                        <a:rPr lang="pt-PT" sz="1800" kern="1200" dirty="0" smtClean="0">
                          <a:solidFill>
                            <a:schemeClr val="dk1"/>
                          </a:solidFill>
                          <a:effectLst/>
                          <a:latin typeface="+mn-lt"/>
                          <a:ea typeface="+mn-ea"/>
                          <a:cs typeface="+mn-cs"/>
                        </a:rPr>
                        <a:t> Hotel, </a:t>
                      </a:r>
                      <a:r>
                        <a:rPr lang="pt-PT" sz="1800" kern="1200" dirty="0" err="1" smtClean="0">
                          <a:solidFill>
                            <a:schemeClr val="dk1"/>
                          </a:solidFill>
                          <a:effectLst/>
                          <a:latin typeface="+mn-lt"/>
                          <a:ea typeface="+mn-ea"/>
                          <a:cs typeface="+mn-cs"/>
                        </a:rPr>
                        <a:t>Kalutara</a:t>
                      </a:r>
                      <a:r>
                        <a:rPr lang="pt-PT" sz="1800" kern="1200" dirty="0" smtClean="0">
                          <a:solidFill>
                            <a:schemeClr val="dk1"/>
                          </a:solidFill>
                          <a:effectLst/>
                          <a:latin typeface="+mn-lt"/>
                          <a:ea typeface="+mn-ea"/>
                          <a:cs typeface="+mn-cs"/>
                        </a:rPr>
                        <a:t>	</a:t>
                      </a:r>
                    </a:p>
                    <a:p>
                      <a:r>
                        <a:rPr lang="pt-PT" sz="1800" kern="1200" dirty="0" err="1" smtClean="0">
                          <a:solidFill>
                            <a:schemeClr val="dk1"/>
                          </a:solidFill>
                          <a:effectLst/>
                          <a:latin typeface="+mn-lt"/>
                          <a:ea typeface="+mn-ea"/>
                          <a:cs typeface="+mn-cs"/>
                        </a:rPr>
                        <a:t>Avani</a:t>
                      </a:r>
                      <a:r>
                        <a:rPr lang="pt-PT" sz="1800" kern="1200" dirty="0" smtClean="0">
                          <a:solidFill>
                            <a:schemeClr val="dk1"/>
                          </a:solidFill>
                          <a:effectLst/>
                          <a:latin typeface="+mn-lt"/>
                          <a:ea typeface="+mn-ea"/>
                          <a:cs typeface="+mn-cs"/>
                        </a:rPr>
                        <a:t> </a:t>
                      </a:r>
                      <a:r>
                        <a:rPr lang="pt-PT" sz="1800" kern="1200" dirty="0" err="1" smtClean="0">
                          <a:solidFill>
                            <a:schemeClr val="dk1"/>
                          </a:solidFill>
                          <a:effectLst/>
                          <a:latin typeface="+mn-lt"/>
                          <a:ea typeface="+mn-ea"/>
                          <a:cs typeface="+mn-cs"/>
                        </a:rPr>
                        <a:t>Kalutara</a:t>
                      </a:r>
                      <a:r>
                        <a:rPr lang="pt-PT" sz="1800" kern="1200" dirty="0" smtClean="0">
                          <a:solidFill>
                            <a:schemeClr val="dk1"/>
                          </a:solidFill>
                          <a:effectLst/>
                          <a:latin typeface="+mn-lt"/>
                          <a:ea typeface="+mn-ea"/>
                          <a:cs typeface="+mn-cs"/>
                        </a:rPr>
                        <a:t> </a:t>
                      </a:r>
                      <a:r>
                        <a:rPr lang="pt-PT" sz="1800" kern="1200" dirty="0" err="1" smtClean="0">
                          <a:solidFill>
                            <a:schemeClr val="dk1"/>
                          </a:solidFill>
                          <a:effectLst/>
                          <a:latin typeface="+mn-lt"/>
                          <a:ea typeface="+mn-ea"/>
                          <a:cs typeface="+mn-cs"/>
                        </a:rPr>
                        <a:t>Hotel</a:t>
                      </a:r>
                      <a:r>
                        <a:rPr lang="pt-PT" sz="1800" kern="1200" dirty="0" smtClean="0">
                          <a:solidFill>
                            <a:schemeClr val="dk1"/>
                          </a:solidFill>
                          <a:effectLst/>
                          <a:latin typeface="+mn-lt"/>
                          <a:ea typeface="+mn-ea"/>
                          <a:cs typeface="+mn-cs"/>
                        </a:rPr>
                        <a:t>, </a:t>
                      </a:r>
                      <a:r>
                        <a:rPr lang="pt-PT" sz="1800" kern="1200" dirty="0" err="1" smtClean="0">
                          <a:solidFill>
                            <a:schemeClr val="dk1"/>
                          </a:solidFill>
                          <a:effectLst/>
                          <a:latin typeface="+mn-lt"/>
                          <a:ea typeface="+mn-ea"/>
                          <a:cs typeface="+mn-cs"/>
                        </a:rPr>
                        <a:t>Kalutara</a:t>
                      </a:r>
                      <a:r>
                        <a:rPr lang="pt-PT"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Eden Resort &amp; Spa, </a:t>
                      </a:r>
                      <a:r>
                        <a:rPr lang="en-US" sz="1800" kern="1200" dirty="0" err="1" smtClean="0">
                          <a:solidFill>
                            <a:schemeClr val="dk1"/>
                          </a:solidFill>
                          <a:effectLst/>
                          <a:latin typeface="+mn-lt"/>
                          <a:ea typeface="+mn-ea"/>
                          <a:cs typeface="+mn-cs"/>
                        </a:rPr>
                        <a:t>Beruwala</a:t>
                      </a:r>
                      <a:endParaRPr lang="pt-PT"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Cinnamon Beach, </a:t>
                      </a:r>
                      <a:r>
                        <a:rPr lang="en-US" sz="1800" kern="1200" dirty="0" err="1" smtClean="0">
                          <a:solidFill>
                            <a:schemeClr val="dk1"/>
                          </a:solidFill>
                          <a:effectLst/>
                          <a:latin typeface="+mn-lt"/>
                          <a:ea typeface="+mn-ea"/>
                          <a:cs typeface="+mn-cs"/>
                        </a:rPr>
                        <a:t>Bentota</a:t>
                      </a:r>
                      <a:r>
                        <a:rPr lang="en-US" sz="1800" kern="1200" dirty="0" smtClean="0">
                          <a:solidFill>
                            <a:schemeClr val="dk1"/>
                          </a:solidFill>
                          <a:effectLst/>
                          <a:latin typeface="+mn-lt"/>
                          <a:ea typeface="+mn-ea"/>
                          <a:cs typeface="+mn-cs"/>
                        </a:rPr>
                        <a:t>	</a:t>
                      </a:r>
                      <a:endParaRPr lang="pt-PT" sz="1800" kern="1200" dirty="0" smtClean="0">
                        <a:solidFill>
                          <a:schemeClr val="dk1"/>
                        </a:solidFill>
                        <a:effectLst/>
                        <a:latin typeface="+mn-lt"/>
                        <a:ea typeface="+mn-ea"/>
                        <a:cs typeface="+mn-cs"/>
                      </a:endParaRPr>
                    </a:p>
                    <a:p>
                      <a:r>
                        <a:rPr lang="pt-PT" sz="1800" kern="1200" dirty="0" err="1" smtClean="0">
                          <a:solidFill>
                            <a:schemeClr val="dk1"/>
                          </a:solidFill>
                          <a:effectLst/>
                          <a:latin typeface="+mn-lt"/>
                          <a:ea typeface="+mn-ea"/>
                          <a:cs typeface="+mn-cs"/>
                        </a:rPr>
                        <a:t>Chaaya</a:t>
                      </a:r>
                      <a:r>
                        <a:rPr lang="pt-PT" sz="1800" kern="1200" dirty="0" smtClean="0">
                          <a:solidFill>
                            <a:schemeClr val="dk1"/>
                          </a:solidFill>
                          <a:effectLst/>
                          <a:latin typeface="+mn-lt"/>
                          <a:ea typeface="+mn-ea"/>
                          <a:cs typeface="+mn-cs"/>
                        </a:rPr>
                        <a:t> </a:t>
                      </a:r>
                      <a:r>
                        <a:rPr lang="pt-PT" sz="1800" kern="1200" dirty="0" err="1" smtClean="0">
                          <a:solidFill>
                            <a:schemeClr val="dk1"/>
                          </a:solidFill>
                          <a:effectLst/>
                          <a:latin typeface="+mn-lt"/>
                          <a:ea typeface="+mn-ea"/>
                          <a:cs typeface="+mn-cs"/>
                        </a:rPr>
                        <a:t>Tranz</a:t>
                      </a:r>
                      <a:r>
                        <a:rPr lang="pt-PT" sz="1800" kern="1200" dirty="0" smtClean="0">
                          <a:solidFill>
                            <a:schemeClr val="dk1"/>
                          </a:solidFill>
                          <a:effectLst/>
                          <a:latin typeface="+mn-lt"/>
                          <a:ea typeface="+mn-ea"/>
                          <a:cs typeface="+mn-cs"/>
                        </a:rPr>
                        <a:t>, </a:t>
                      </a:r>
                      <a:r>
                        <a:rPr lang="pt-PT" sz="1800" kern="1200" dirty="0" err="1" smtClean="0">
                          <a:solidFill>
                            <a:schemeClr val="dk1"/>
                          </a:solidFill>
                          <a:effectLst/>
                          <a:latin typeface="+mn-lt"/>
                          <a:ea typeface="+mn-ea"/>
                          <a:cs typeface="+mn-cs"/>
                        </a:rPr>
                        <a:t>Kikkaduwa</a:t>
                      </a:r>
                      <a:r>
                        <a:rPr lang="pt-PT" sz="1800" kern="1200" dirty="0" smtClean="0">
                          <a:solidFill>
                            <a:schemeClr val="dk1"/>
                          </a:solidFill>
                          <a:effectLst/>
                          <a:latin typeface="+mn-lt"/>
                          <a:ea typeface="+mn-ea"/>
                          <a:cs typeface="+mn-cs"/>
                        </a:rPr>
                        <a:t>	</a:t>
                      </a:r>
                    </a:p>
                    <a:p>
                      <a:r>
                        <a:rPr lang="pt-PT" sz="1800" kern="1200" dirty="0" smtClean="0">
                          <a:solidFill>
                            <a:schemeClr val="dk1"/>
                          </a:solidFill>
                          <a:effectLst/>
                          <a:latin typeface="+mn-lt"/>
                          <a:ea typeface="+mn-ea"/>
                          <a:cs typeface="+mn-cs"/>
                        </a:rPr>
                        <a:t>Mandara Resort, </a:t>
                      </a:r>
                      <a:r>
                        <a:rPr lang="pt-PT" sz="1800" kern="1200" dirty="0" err="1" smtClean="0">
                          <a:solidFill>
                            <a:schemeClr val="dk1"/>
                          </a:solidFill>
                          <a:effectLst/>
                          <a:latin typeface="+mn-lt"/>
                          <a:ea typeface="+mn-ea"/>
                          <a:cs typeface="+mn-cs"/>
                        </a:rPr>
                        <a:t>Mirissa</a:t>
                      </a:r>
                      <a:r>
                        <a:rPr lang="pt-PT" sz="1800" kern="1200" dirty="0" smtClean="0">
                          <a:solidFill>
                            <a:schemeClr val="dk1"/>
                          </a:solidFill>
                          <a:effectLst/>
                          <a:latin typeface="+mn-lt"/>
                          <a:ea typeface="+mn-ea"/>
                          <a:cs typeface="+mn-cs"/>
                        </a:rPr>
                        <a:t>	</a:t>
                      </a:r>
                    </a:p>
                    <a:p>
                      <a:r>
                        <a:rPr lang="en-US" sz="1800" kern="1200" dirty="0" err="1" smtClean="0">
                          <a:solidFill>
                            <a:schemeClr val="dk1"/>
                          </a:solidFill>
                          <a:effectLst/>
                          <a:latin typeface="+mn-lt"/>
                          <a:ea typeface="+mn-ea"/>
                          <a:cs typeface="+mn-cs"/>
                        </a:rPr>
                        <a:t>Ranna</a:t>
                      </a:r>
                      <a:r>
                        <a:rPr lang="en-US" sz="1800" kern="1200" dirty="0" smtClean="0">
                          <a:solidFill>
                            <a:schemeClr val="dk1"/>
                          </a:solidFill>
                          <a:effectLst/>
                          <a:latin typeface="+mn-lt"/>
                          <a:ea typeface="+mn-ea"/>
                          <a:cs typeface="+mn-cs"/>
                        </a:rPr>
                        <a:t> 212, </a:t>
                      </a:r>
                      <a:r>
                        <a:rPr lang="en-US" sz="1800" kern="1200" dirty="0" err="1" smtClean="0">
                          <a:solidFill>
                            <a:schemeClr val="dk1"/>
                          </a:solidFill>
                          <a:effectLst/>
                          <a:latin typeface="+mn-lt"/>
                          <a:ea typeface="+mn-ea"/>
                          <a:cs typeface="+mn-cs"/>
                        </a:rPr>
                        <a:t>Tangalle</a:t>
                      </a:r>
                      <a:r>
                        <a:rPr lang="en-US" sz="1800" kern="1200" dirty="0" smtClean="0">
                          <a:solidFill>
                            <a:schemeClr val="dk1"/>
                          </a:solidFill>
                          <a:effectLst/>
                          <a:latin typeface="+mn-lt"/>
                          <a:ea typeface="+mn-ea"/>
                          <a:cs typeface="+mn-cs"/>
                        </a:rPr>
                        <a:t>	</a:t>
                      </a:r>
                      <a:endParaRPr lang="pt-PT" sz="1800" kern="1200" dirty="0" smtClean="0">
                        <a:solidFill>
                          <a:schemeClr val="dk1"/>
                        </a:solidFill>
                        <a:effectLst/>
                        <a:latin typeface="+mn-lt"/>
                        <a:ea typeface="+mn-ea"/>
                        <a:cs typeface="+mn-cs"/>
                      </a:endParaRPr>
                    </a:p>
                    <a:p>
                      <a:r>
                        <a:rPr lang="en-US" sz="1800" kern="1200" dirty="0" err="1" smtClean="0">
                          <a:solidFill>
                            <a:schemeClr val="dk1"/>
                          </a:solidFill>
                          <a:effectLst/>
                          <a:latin typeface="+mn-lt"/>
                          <a:ea typeface="+mn-ea"/>
                          <a:cs typeface="+mn-cs"/>
                        </a:rPr>
                        <a:t>Jetwing</a:t>
                      </a:r>
                      <a:r>
                        <a:rPr lang="en-US" sz="1800" kern="1200" dirty="0" smtClean="0">
                          <a:solidFill>
                            <a:schemeClr val="dk1"/>
                          </a:solidFill>
                          <a:effectLst/>
                          <a:latin typeface="+mn-lt"/>
                          <a:ea typeface="+mn-ea"/>
                          <a:cs typeface="+mn-cs"/>
                        </a:rPr>
                        <a:t> Blue, </a:t>
                      </a:r>
                      <a:r>
                        <a:rPr lang="en-US" sz="1800" kern="1200" dirty="0" err="1" smtClean="0">
                          <a:solidFill>
                            <a:schemeClr val="dk1"/>
                          </a:solidFill>
                          <a:effectLst/>
                          <a:latin typeface="+mn-lt"/>
                          <a:ea typeface="+mn-ea"/>
                          <a:cs typeface="+mn-cs"/>
                        </a:rPr>
                        <a:t>Negombo</a:t>
                      </a:r>
                      <a:r>
                        <a:rPr lang="en-US" sz="1800" kern="1200" dirty="0" smtClean="0">
                          <a:solidFill>
                            <a:schemeClr val="dk1"/>
                          </a:solidFill>
                          <a:effectLst/>
                          <a:latin typeface="+mn-lt"/>
                          <a:ea typeface="+mn-ea"/>
                          <a:cs typeface="+mn-cs"/>
                        </a:rPr>
                        <a:t>	</a:t>
                      </a:r>
                      <a:endParaRPr lang="pt-PT"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Club Hotel Dolphin, </a:t>
                      </a:r>
                      <a:r>
                        <a:rPr lang="en-US" sz="1800" kern="1200" dirty="0" err="1" smtClean="0">
                          <a:solidFill>
                            <a:schemeClr val="dk1"/>
                          </a:solidFill>
                          <a:effectLst/>
                          <a:latin typeface="+mn-lt"/>
                          <a:ea typeface="+mn-ea"/>
                          <a:cs typeface="+mn-cs"/>
                        </a:rPr>
                        <a:t>Waikkal</a:t>
                      </a:r>
                      <a:r>
                        <a:rPr lang="en-US" sz="1800" kern="1200" dirty="0" smtClean="0">
                          <a:solidFill>
                            <a:schemeClr val="dk1"/>
                          </a:solidFill>
                          <a:effectLst/>
                          <a:latin typeface="+mn-lt"/>
                          <a:ea typeface="+mn-ea"/>
                          <a:cs typeface="+mn-cs"/>
                        </a:rPr>
                        <a:t> </a:t>
                      </a:r>
                      <a:endParaRPr lang="pt-PT" sz="1800" kern="1200" dirty="0" smtClean="0">
                        <a:solidFill>
                          <a:schemeClr val="dk1"/>
                        </a:solidFill>
                        <a:effectLst/>
                        <a:latin typeface="+mn-lt"/>
                        <a:ea typeface="+mn-ea"/>
                        <a:cs typeface="+mn-cs"/>
                      </a:endParaRPr>
                    </a:p>
                    <a:p>
                      <a:r>
                        <a:rPr lang="en-US" sz="1800" kern="1200" dirty="0" err="1" smtClean="0">
                          <a:solidFill>
                            <a:schemeClr val="dk1"/>
                          </a:solidFill>
                          <a:effectLst/>
                          <a:latin typeface="+mn-lt"/>
                          <a:ea typeface="+mn-ea"/>
                          <a:cs typeface="+mn-cs"/>
                        </a:rPr>
                        <a:t>Ananthaya</a:t>
                      </a:r>
                      <a:r>
                        <a:rPr lang="en-US" sz="1800" kern="1200" dirty="0" smtClean="0">
                          <a:solidFill>
                            <a:schemeClr val="dk1"/>
                          </a:solidFill>
                          <a:effectLst/>
                          <a:latin typeface="+mn-lt"/>
                          <a:ea typeface="+mn-ea"/>
                          <a:cs typeface="+mn-cs"/>
                        </a:rPr>
                        <a:t> Resort, </a:t>
                      </a:r>
                      <a:r>
                        <a:rPr lang="en-US" sz="1800" kern="1200" dirty="0" err="1" smtClean="0">
                          <a:solidFill>
                            <a:schemeClr val="dk1"/>
                          </a:solidFill>
                          <a:effectLst/>
                          <a:latin typeface="+mn-lt"/>
                          <a:ea typeface="+mn-ea"/>
                          <a:cs typeface="+mn-cs"/>
                        </a:rPr>
                        <a:t>Chilaw</a:t>
                      </a:r>
                      <a:r>
                        <a:rPr lang="en-US" sz="1800" kern="1200" dirty="0" smtClean="0">
                          <a:solidFill>
                            <a:schemeClr val="dk1"/>
                          </a:solidFill>
                          <a:effectLst/>
                          <a:latin typeface="+mn-lt"/>
                          <a:ea typeface="+mn-ea"/>
                          <a:cs typeface="+mn-cs"/>
                        </a:rPr>
                        <a:t>	</a:t>
                      </a:r>
                      <a:endParaRPr lang="pt-PT" sz="1800" kern="1200" dirty="0" smtClean="0">
                        <a:solidFill>
                          <a:schemeClr val="dk1"/>
                        </a:solidFill>
                        <a:effectLst/>
                        <a:latin typeface="+mn-lt"/>
                        <a:ea typeface="+mn-ea"/>
                        <a:cs typeface="+mn-cs"/>
                      </a:endParaRPr>
                    </a:p>
                    <a:p>
                      <a:r>
                        <a:rPr lang="en-US" sz="1800" kern="1200" dirty="0" err="1" smtClean="0">
                          <a:solidFill>
                            <a:schemeClr val="dk1"/>
                          </a:solidFill>
                          <a:effectLst/>
                          <a:latin typeface="+mn-lt"/>
                          <a:ea typeface="+mn-ea"/>
                          <a:cs typeface="+mn-cs"/>
                        </a:rPr>
                        <a:t>Maalu</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Maalu</a:t>
                      </a:r>
                      <a:r>
                        <a:rPr lang="en-US" sz="1800" kern="1200" dirty="0" smtClean="0">
                          <a:solidFill>
                            <a:schemeClr val="dk1"/>
                          </a:solidFill>
                          <a:effectLst/>
                          <a:latin typeface="+mn-lt"/>
                          <a:ea typeface="+mn-ea"/>
                          <a:cs typeface="+mn-cs"/>
                        </a:rPr>
                        <a:t> Resort, </a:t>
                      </a:r>
                      <a:r>
                        <a:rPr lang="en-US" sz="1800" kern="1200" dirty="0" err="1" smtClean="0">
                          <a:solidFill>
                            <a:schemeClr val="dk1"/>
                          </a:solidFill>
                          <a:effectLst/>
                          <a:latin typeface="+mn-lt"/>
                          <a:ea typeface="+mn-ea"/>
                          <a:cs typeface="+mn-cs"/>
                        </a:rPr>
                        <a:t>Passikudah</a:t>
                      </a:r>
                      <a:endParaRPr lang="pt-PT"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Amaya beach, </a:t>
                      </a:r>
                      <a:r>
                        <a:rPr lang="en-US" sz="1800" kern="1200" dirty="0" err="1" smtClean="0">
                          <a:solidFill>
                            <a:schemeClr val="dk1"/>
                          </a:solidFill>
                          <a:effectLst/>
                          <a:latin typeface="+mn-lt"/>
                          <a:ea typeface="+mn-ea"/>
                          <a:cs typeface="+mn-cs"/>
                        </a:rPr>
                        <a:t>Passikudah</a:t>
                      </a:r>
                      <a:r>
                        <a:rPr lang="en-US" sz="1600" dirty="0">
                          <a:effectLst/>
                          <a:latin typeface="Arial" panose="020B0604020202020204" pitchFamily="34" charset="0"/>
                          <a:cs typeface="Arial" panose="020B0604020202020204" pitchFamily="34" charset="0"/>
                        </a:rPr>
                        <a:t>	</a:t>
                      </a:r>
                      <a:endParaRPr lang="pt-PT" sz="1400" dirty="0">
                        <a:effectLst/>
                        <a:latin typeface="Arial" panose="020B0604020202020204" pitchFamily="34" charset="0"/>
                        <a:ea typeface="Calibri"/>
                        <a:cs typeface="Arial" panose="020B0604020202020204" pitchFamily="34" charset="0"/>
                      </a:endParaRPr>
                    </a:p>
                  </a:txBody>
                  <a:tcPr marL="44450" marR="44450" marT="0" marB="0"/>
                </a:tc>
                <a:tc>
                  <a:txBody>
                    <a:bodyPr/>
                    <a:lstStyle/>
                    <a:p>
                      <a:pPr>
                        <a:lnSpc>
                          <a:spcPct val="150000"/>
                        </a:lnSpc>
                        <a:spcAft>
                          <a:spcPts val="0"/>
                        </a:spcAft>
                      </a:pPr>
                      <a:r>
                        <a:rPr lang="en-US" sz="1600" b="1" dirty="0">
                          <a:effectLst/>
                          <a:latin typeface="Arial" panose="020B0604020202020204" pitchFamily="34" charset="0"/>
                          <a:cs typeface="Arial" panose="020B0604020202020204" pitchFamily="34" charset="0"/>
                        </a:rPr>
                        <a:t>Round Tour </a:t>
                      </a:r>
                      <a:endParaRPr lang="pt-PT" sz="1400" b="1" dirty="0">
                        <a:effectLst/>
                        <a:latin typeface="Arial" panose="020B0604020202020204" pitchFamily="34" charset="0"/>
                        <a:cs typeface="Arial" panose="020B0604020202020204" pitchFamily="34" charset="0"/>
                      </a:endParaRPr>
                    </a:p>
                    <a:p>
                      <a:r>
                        <a:rPr lang="en-US" sz="1800" kern="1200" dirty="0" smtClean="0">
                          <a:solidFill>
                            <a:schemeClr val="dk1"/>
                          </a:solidFill>
                          <a:effectLst/>
                          <a:latin typeface="+mn-lt"/>
                          <a:ea typeface="+mn-ea"/>
                          <a:cs typeface="+mn-cs"/>
                        </a:rPr>
                        <a:t>Aliya Resort, </a:t>
                      </a:r>
                      <a:r>
                        <a:rPr lang="en-US" sz="1800" kern="1200" dirty="0" err="1" smtClean="0">
                          <a:solidFill>
                            <a:schemeClr val="dk1"/>
                          </a:solidFill>
                          <a:effectLst/>
                          <a:latin typeface="+mn-lt"/>
                          <a:ea typeface="+mn-ea"/>
                          <a:cs typeface="+mn-cs"/>
                        </a:rPr>
                        <a:t>Sigiriya</a:t>
                      </a:r>
                      <a:r>
                        <a:rPr lang="en-US" sz="1800" kern="1200" dirty="0" smtClean="0">
                          <a:solidFill>
                            <a:schemeClr val="dk1"/>
                          </a:solidFill>
                          <a:effectLst/>
                          <a:latin typeface="+mn-lt"/>
                          <a:ea typeface="+mn-ea"/>
                          <a:cs typeface="+mn-cs"/>
                        </a:rPr>
                        <a:t> </a:t>
                      </a:r>
                      <a:endParaRPr lang="pt-PT"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Amaya Lake, </a:t>
                      </a:r>
                      <a:r>
                        <a:rPr lang="en-US" sz="1800" kern="1200" dirty="0" err="1" smtClean="0">
                          <a:solidFill>
                            <a:schemeClr val="dk1"/>
                          </a:solidFill>
                          <a:effectLst/>
                          <a:latin typeface="+mn-lt"/>
                          <a:ea typeface="+mn-ea"/>
                          <a:cs typeface="+mn-cs"/>
                        </a:rPr>
                        <a:t>Dambulla</a:t>
                      </a:r>
                      <a:endParaRPr lang="pt-PT"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Cinnamon Lodge, </a:t>
                      </a:r>
                      <a:r>
                        <a:rPr lang="en-US" sz="1800" kern="1200" dirty="0" err="1" smtClean="0">
                          <a:solidFill>
                            <a:schemeClr val="dk1"/>
                          </a:solidFill>
                          <a:effectLst/>
                          <a:latin typeface="+mn-lt"/>
                          <a:ea typeface="+mn-ea"/>
                          <a:cs typeface="+mn-cs"/>
                        </a:rPr>
                        <a:t>Habarana</a:t>
                      </a:r>
                      <a:endParaRPr lang="pt-PT" sz="1800" kern="1200" dirty="0" smtClean="0">
                        <a:solidFill>
                          <a:schemeClr val="dk1"/>
                        </a:solidFill>
                        <a:effectLst/>
                        <a:latin typeface="+mn-lt"/>
                        <a:ea typeface="+mn-ea"/>
                        <a:cs typeface="+mn-cs"/>
                      </a:endParaRPr>
                    </a:p>
                    <a:p>
                      <a:r>
                        <a:rPr lang="en-US" sz="1800" kern="1200" dirty="0" err="1" smtClean="0">
                          <a:solidFill>
                            <a:schemeClr val="dk1"/>
                          </a:solidFill>
                          <a:effectLst/>
                          <a:latin typeface="+mn-lt"/>
                          <a:ea typeface="+mn-ea"/>
                          <a:cs typeface="+mn-cs"/>
                        </a:rPr>
                        <a:t>Chaaya</a:t>
                      </a:r>
                      <a:r>
                        <a:rPr lang="en-US" sz="1800" kern="1200" dirty="0" smtClean="0">
                          <a:solidFill>
                            <a:schemeClr val="dk1"/>
                          </a:solidFill>
                          <a:effectLst/>
                          <a:latin typeface="+mn-lt"/>
                          <a:ea typeface="+mn-ea"/>
                          <a:cs typeface="+mn-cs"/>
                        </a:rPr>
                        <a:t> Village, </a:t>
                      </a:r>
                      <a:r>
                        <a:rPr lang="en-US" sz="1800" kern="1200" dirty="0" err="1" smtClean="0">
                          <a:solidFill>
                            <a:schemeClr val="dk1"/>
                          </a:solidFill>
                          <a:effectLst/>
                          <a:latin typeface="+mn-lt"/>
                          <a:ea typeface="+mn-ea"/>
                          <a:cs typeface="+mn-cs"/>
                        </a:rPr>
                        <a:t>Habarana</a:t>
                      </a:r>
                      <a:endParaRPr lang="pt-PT"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Deer Park Hotel, </a:t>
                      </a:r>
                      <a:r>
                        <a:rPr lang="en-US" sz="1800" kern="1200" dirty="0" err="1" smtClean="0">
                          <a:solidFill>
                            <a:schemeClr val="dk1"/>
                          </a:solidFill>
                          <a:effectLst/>
                          <a:latin typeface="+mn-lt"/>
                          <a:ea typeface="+mn-ea"/>
                          <a:cs typeface="+mn-cs"/>
                        </a:rPr>
                        <a:t>Giritale</a:t>
                      </a:r>
                      <a:endParaRPr lang="pt-PT"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Amaya Hills, Kandy	</a:t>
                      </a:r>
                      <a:endParaRPr lang="pt-PT"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Cinnamon Citadel, Kandy</a:t>
                      </a:r>
                      <a:endParaRPr lang="pt-PT" sz="1800" kern="1200" dirty="0" smtClean="0">
                        <a:solidFill>
                          <a:schemeClr val="dk1"/>
                        </a:solidFill>
                        <a:effectLst/>
                        <a:latin typeface="+mn-lt"/>
                        <a:ea typeface="+mn-ea"/>
                        <a:cs typeface="+mn-cs"/>
                      </a:endParaRPr>
                    </a:p>
                    <a:p>
                      <a:r>
                        <a:rPr lang="en-US" sz="1800" kern="1200" dirty="0" err="1" smtClean="0">
                          <a:solidFill>
                            <a:schemeClr val="dk1"/>
                          </a:solidFill>
                          <a:effectLst/>
                          <a:latin typeface="+mn-lt"/>
                          <a:ea typeface="+mn-ea"/>
                          <a:cs typeface="+mn-cs"/>
                        </a:rPr>
                        <a:t>HeritanceTea</a:t>
                      </a:r>
                      <a:r>
                        <a:rPr lang="en-US" sz="1800" kern="1200" dirty="0" smtClean="0">
                          <a:solidFill>
                            <a:schemeClr val="dk1"/>
                          </a:solidFill>
                          <a:effectLst/>
                          <a:latin typeface="+mn-lt"/>
                          <a:ea typeface="+mn-ea"/>
                          <a:cs typeface="+mn-cs"/>
                        </a:rPr>
                        <a:t> Factory, </a:t>
                      </a:r>
                      <a:r>
                        <a:rPr lang="en-US" sz="1800" kern="1200" dirty="0" err="1" smtClean="0">
                          <a:solidFill>
                            <a:schemeClr val="dk1"/>
                          </a:solidFill>
                          <a:effectLst/>
                          <a:latin typeface="+mn-lt"/>
                          <a:ea typeface="+mn-ea"/>
                          <a:cs typeface="+mn-cs"/>
                        </a:rPr>
                        <a:t>Kandapola</a:t>
                      </a:r>
                      <a:r>
                        <a:rPr lang="en-US" sz="1800" kern="1200" dirty="0" smtClean="0">
                          <a:solidFill>
                            <a:schemeClr val="dk1"/>
                          </a:solidFill>
                          <a:effectLst/>
                          <a:latin typeface="+mn-lt"/>
                          <a:ea typeface="+mn-ea"/>
                          <a:cs typeface="+mn-cs"/>
                        </a:rPr>
                        <a:t>	</a:t>
                      </a:r>
                      <a:endParaRPr lang="pt-PT"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Grand Hotel, </a:t>
                      </a:r>
                      <a:r>
                        <a:rPr lang="en-US" sz="1800" kern="1200" dirty="0" err="1" smtClean="0">
                          <a:solidFill>
                            <a:schemeClr val="dk1"/>
                          </a:solidFill>
                          <a:effectLst/>
                          <a:latin typeface="+mn-lt"/>
                          <a:ea typeface="+mn-ea"/>
                          <a:cs typeface="+mn-cs"/>
                        </a:rPr>
                        <a:t>Nuwara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Eliya</a:t>
                      </a:r>
                      <a:endParaRPr lang="pt-PT"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Cinnamon Wild , </a:t>
                      </a:r>
                      <a:r>
                        <a:rPr lang="en-US" sz="1800" kern="1200" dirty="0" err="1" smtClean="0">
                          <a:solidFill>
                            <a:schemeClr val="dk1"/>
                          </a:solidFill>
                          <a:effectLst/>
                          <a:latin typeface="+mn-lt"/>
                          <a:ea typeface="+mn-ea"/>
                          <a:cs typeface="+mn-cs"/>
                        </a:rPr>
                        <a:t>Yala</a:t>
                      </a:r>
                      <a:endParaRPr lang="pt-PT" sz="1800" kern="1200" dirty="0" smtClean="0">
                        <a:solidFill>
                          <a:schemeClr val="dk1"/>
                        </a:solidFill>
                        <a:effectLst/>
                        <a:latin typeface="+mn-lt"/>
                        <a:ea typeface="+mn-ea"/>
                        <a:cs typeface="+mn-cs"/>
                      </a:endParaRPr>
                    </a:p>
                    <a:p>
                      <a:r>
                        <a:rPr lang="en-US" sz="1800" kern="1200" dirty="0" err="1" smtClean="0">
                          <a:solidFill>
                            <a:schemeClr val="dk1"/>
                          </a:solidFill>
                          <a:effectLst/>
                          <a:latin typeface="+mn-lt"/>
                          <a:ea typeface="+mn-ea"/>
                          <a:cs typeface="+mn-cs"/>
                        </a:rPr>
                        <a:t>Jetwing</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Yala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Yala</a:t>
                      </a:r>
                      <a:r>
                        <a:rPr lang="en-US" sz="1800" kern="1200" dirty="0" smtClean="0">
                          <a:solidFill>
                            <a:schemeClr val="dk1"/>
                          </a:solidFill>
                          <a:effectLst/>
                          <a:latin typeface="+mn-lt"/>
                          <a:ea typeface="+mn-ea"/>
                          <a:cs typeface="+mn-cs"/>
                        </a:rPr>
                        <a:t>	</a:t>
                      </a:r>
                      <a:endParaRPr lang="pt-PT" sz="1800" kern="1200" dirty="0" smtClean="0">
                        <a:solidFill>
                          <a:schemeClr val="dk1"/>
                        </a:solidFill>
                        <a:effectLst/>
                        <a:latin typeface="+mn-lt"/>
                        <a:ea typeface="+mn-ea"/>
                        <a:cs typeface="+mn-cs"/>
                      </a:endParaRPr>
                    </a:p>
                    <a:p>
                      <a:r>
                        <a:rPr lang="en-US" sz="1800" kern="1200" dirty="0" err="1" smtClean="0">
                          <a:solidFill>
                            <a:schemeClr val="dk1"/>
                          </a:solidFill>
                          <a:effectLst/>
                          <a:latin typeface="+mn-lt"/>
                          <a:ea typeface="+mn-ea"/>
                          <a:cs typeface="+mn-cs"/>
                        </a:rPr>
                        <a:t>Mandara</a:t>
                      </a:r>
                      <a:r>
                        <a:rPr lang="en-US" sz="1800" kern="1200" dirty="0" smtClean="0">
                          <a:solidFill>
                            <a:schemeClr val="dk1"/>
                          </a:solidFill>
                          <a:effectLst/>
                          <a:latin typeface="+mn-lt"/>
                          <a:ea typeface="+mn-ea"/>
                          <a:cs typeface="+mn-cs"/>
                        </a:rPr>
                        <a:t> Rosen, </a:t>
                      </a:r>
                      <a:r>
                        <a:rPr lang="en-US" sz="1800" kern="1200" dirty="0" err="1" smtClean="0">
                          <a:solidFill>
                            <a:schemeClr val="dk1"/>
                          </a:solidFill>
                          <a:effectLst/>
                          <a:latin typeface="+mn-lt"/>
                          <a:ea typeface="+mn-ea"/>
                          <a:cs typeface="+mn-cs"/>
                        </a:rPr>
                        <a:t>Kataragama</a:t>
                      </a:r>
                      <a:endParaRPr lang="pt-PT" sz="1400" dirty="0">
                        <a:effectLst/>
                        <a:latin typeface="Arial" panose="020B0604020202020204" pitchFamily="34" charset="0"/>
                        <a:ea typeface="Calibri"/>
                        <a:cs typeface="Arial" panose="020B0604020202020204" pitchFamily="34" charset="0"/>
                      </a:endParaRPr>
                    </a:p>
                  </a:txBody>
                  <a:tcPr marL="44450" marR="44450" marT="0" marB="0"/>
                </a:tc>
              </a:tr>
            </a:tbl>
          </a:graphicData>
        </a:graphic>
      </p:graphicFrame>
    </p:spTree>
    <p:extLst>
      <p:ext uri="{BB962C8B-B14F-4D97-AF65-F5344CB8AC3E}">
        <p14:creationId xmlns:p14="http://schemas.microsoft.com/office/powerpoint/2010/main" val="2951512213"/>
      </p:ext>
    </p:extLst>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3"/>
          <p:cNvSpPr txBox="1">
            <a:spLocks noChangeArrowheads="1"/>
          </p:cNvSpPr>
          <p:nvPr/>
        </p:nvSpPr>
        <p:spPr bwMode="auto">
          <a:xfrm>
            <a:off x="1660525" y="3541713"/>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90118" name="Text Box 6"/>
          <p:cNvSpPr txBox="1">
            <a:spLocks noChangeArrowheads="1"/>
          </p:cNvSpPr>
          <p:nvPr/>
        </p:nvSpPr>
        <p:spPr bwMode="auto">
          <a:xfrm>
            <a:off x="1667452" y="974665"/>
            <a:ext cx="5045075" cy="1015663"/>
          </a:xfrm>
          <a:prstGeom prst="rect">
            <a:avLst/>
          </a:prstGeom>
          <a:noFill/>
          <a:ln w="9525">
            <a:noFill/>
            <a:miter lim="800000"/>
            <a:headEnd/>
            <a:tailEnd/>
          </a:ln>
        </p:spPr>
        <p:txBody>
          <a:bodyPr wrap="square">
            <a:spAutoFit/>
          </a:bodyPr>
          <a:lstStyle/>
          <a:p>
            <a:pPr algn="ctr"/>
            <a:r>
              <a:rPr lang="en-US" sz="2000" dirty="0" smtClean="0">
                <a:cs typeface="Arial" charset="0"/>
              </a:rPr>
              <a:t>Recommended Hotels &amp; Resorts</a:t>
            </a:r>
          </a:p>
          <a:p>
            <a:pPr algn="ctr"/>
            <a:r>
              <a:rPr lang="en-US" sz="2000" dirty="0" smtClean="0">
                <a:solidFill>
                  <a:srgbClr val="FF0000"/>
                </a:solidFill>
              </a:rPr>
              <a:t>3 </a:t>
            </a:r>
            <a:r>
              <a:rPr lang="en-US" sz="2000" dirty="0">
                <a:solidFill>
                  <a:srgbClr val="FF0000"/>
                </a:solidFill>
              </a:rPr>
              <a:t>Star Hotel</a:t>
            </a:r>
            <a:r>
              <a:rPr lang="en-US" sz="2000" b="1" dirty="0">
                <a:solidFill>
                  <a:srgbClr val="FF0000"/>
                </a:solidFill>
              </a:rPr>
              <a:t>s</a:t>
            </a:r>
            <a:endParaRPr lang="pt-PT" sz="2000" dirty="0">
              <a:solidFill>
                <a:srgbClr val="FF0000"/>
              </a:solidFill>
            </a:endParaRPr>
          </a:p>
          <a:p>
            <a:pPr algn="ctr"/>
            <a:endParaRPr lang="en-US" sz="2000" dirty="0">
              <a:cs typeface="Arial" charset="0"/>
            </a:endParaRPr>
          </a:p>
        </p:txBody>
      </p:sp>
      <p:pic>
        <p:nvPicPr>
          <p:cNvPr id="90121"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90122"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032609075"/>
              </p:ext>
            </p:extLst>
          </p:nvPr>
        </p:nvGraphicFramePr>
        <p:xfrm>
          <a:off x="533400" y="1990328"/>
          <a:ext cx="8077200" cy="4204875"/>
        </p:xfrm>
        <a:graphic>
          <a:graphicData uri="http://schemas.openxmlformats.org/drawingml/2006/table">
            <a:tbl>
              <a:tblPr>
                <a:tableStyleId>{5C22544A-7EE6-4342-B048-85BDC9FD1C3A}</a:tableStyleId>
              </a:tblPr>
              <a:tblGrid>
                <a:gridCol w="2074876"/>
                <a:gridCol w="3296949"/>
                <a:gridCol w="2705375"/>
              </a:tblGrid>
              <a:tr h="4204875">
                <a:tc>
                  <a:txBody>
                    <a:bodyPr/>
                    <a:lstStyle/>
                    <a:p>
                      <a:pPr marL="0" algn="l" defTabSz="914400" rtl="0" eaLnBrk="1" latinLnBrk="0" hangingPunct="1">
                        <a:lnSpc>
                          <a:spcPct val="150000"/>
                        </a:lnSpc>
                        <a:spcAft>
                          <a:spcPts val="0"/>
                        </a:spcAft>
                      </a:pPr>
                      <a:r>
                        <a:rPr lang="en-US" sz="1600" b="1" kern="1200" dirty="0" smtClean="0">
                          <a:solidFill>
                            <a:schemeClr val="dk1"/>
                          </a:solidFill>
                          <a:effectLst/>
                          <a:latin typeface="Arial" panose="020B0604020202020204" pitchFamily="34" charset="0"/>
                          <a:ea typeface="+mn-ea"/>
                          <a:cs typeface="Arial" panose="020B0604020202020204" pitchFamily="34" charset="0"/>
                        </a:rPr>
                        <a:t>Colombo </a:t>
                      </a:r>
                    </a:p>
                    <a:p>
                      <a:r>
                        <a:rPr lang="en-US" sz="1800" kern="1200" dirty="0" smtClean="0">
                          <a:solidFill>
                            <a:schemeClr val="dk1"/>
                          </a:solidFill>
                          <a:effectLst/>
                          <a:latin typeface="+mn-lt"/>
                          <a:ea typeface="+mn-ea"/>
                          <a:cs typeface="+mn-cs"/>
                        </a:rPr>
                        <a:t>Grand Oriental  Hotel</a:t>
                      </a:r>
                      <a:endParaRPr lang="pt-PT" sz="1400" b="1" dirty="0">
                        <a:effectLst/>
                        <a:latin typeface="Arial" panose="020B0604020202020204" pitchFamily="34" charset="0"/>
                        <a:cs typeface="Arial" panose="020B0604020202020204" pitchFamily="34" charset="0"/>
                      </a:endParaRPr>
                    </a:p>
                  </a:txBody>
                  <a:tcPr marL="44450" marR="44450" marT="0" marB="0"/>
                </a:tc>
                <a:tc>
                  <a:txBody>
                    <a:bodyPr/>
                    <a:lstStyle/>
                    <a:p>
                      <a:pPr>
                        <a:lnSpc>
                          <a:spcPct val="150000"/>
                        </a:lnSpc>
                        <a:spcAft>
                          <a:spcPts val="0"/>
                        </a:spcAft>
                      </a:pPr>
                      <a:r>
                        <a:rPr lang="en-US" sz="1600" b="1" dirty="0">
                          <a:effectLst/>
                          <a:latin typeface="Arial" panose="020B0604020202020204" pitchFamily="34" charset="0"/>
                          <a:cs typeface="Arial" panose="020B0604020202020204" pitchFamily="34" charset="0"/>
                        </a:rPr>
                        <a:t>Beach</a:t>
                      </a:r>
                      <a:r>
                        <a:rPr lang="en-US" sz="1600" dirty="0">
                          <a:effectLst/>
                          <a:latin typeface="Arial" panose="020B0604020202020204" pitchFamily="34" charset="0"/>
                          <a:cs typeface="Arial" panose="020B0604020202020204" pitchFamily="34" charset="0"/>
                        </a:rPr>
                        <a:t>  </a:t>
                      </a:r>
                      <a:endParaRPr lang="en-US" sz="1600" dirty="0" smtClean="0">
                        <a:effectLst/>
                        <a:latin typeface="Arial" panose="020B0604020202020204" pitchFamily="34" charset="0"/>
                        <a:cs typeface="Arial" panose="020B0604020202020204" pitchFamily="34" charset="0"/>
                      </a:endParaRPr>
                    </a:p>
                    <a:p>
                      <a:r>
                        <a:rPr lang="pt-PT" sz="1800" kern="1200" dirty="0" err="1" smtClean="0">
                          <a:solidFill>
                            <a:schemeClr val="dk1"/>
                          </a:solidFill>
                          <a:effectLst/>
                          <a:latin typeface="+mn-lt"/>
                          <a:ea typeface="+mn-ea"/>
                          <a:cs typeface="+mn-cs"/>
                        </a:rPr>
                        <a:t>Mermaid</a:t>
                      </a:r>
                      <a:r>
                        <a:rPr lang="pt-PT" sz="1800" kern="1200" dirty="0" smtClean="0">
                          <a:solidFill>
                            <a:schemeClr val="dk1"/>
                          </a:solidFill>
                          <a:effectLst/>
                          <a:latin typeface="+mn-lt"/>
                          <a:ea typeface="+mn-ea"/>
                          <a:cs typeface="+mn-cs"/>
                        </a:rPr>
                        <a:t> Hotel, </a:t>
                      </a:r>
                      <a:r>
                        <a:rPr lang="pt-PT" sz="1800" kern="1200" dirty="0" err="1" smtClean="0">
                          <a:solidFill>
                            <a:schemeClr val="dk1"/>
                          </a:solidFill>
                          <a:effectLst/>
                          <a:latin typeface="+mn-lt"/>
                          <a:ea typeface="+mn-ea"/>
                          <a:cs typeface="+mn-cs"/>
                        </a:rPr>
                        <a:t>Kalutara</a:t>
                      </a:r>
                      <a:r>
                        <a:rPr lang="pt-PT" sz="1800" kern="1200" dirty="0" smtClean="0">
                          <a:solidFill>
                            <a:schemeClr val="dk1"/>
                          </a:solidFill>
                          <a:effectLst/>
                          <a:latin typeface="+mn-lt"/>
                          <a:ea typeface="+mn-ea"/>
                          <a:cs typeface="+mn-cs"/>
                        </a:rPr>
                        <a:t>		</a:t>
                      </a:r>
                    </a:p>
                    <a:p>
                      <a:r>
                        <a:rPr lang="pt-PT" sz="1800" kern="1200" dirty="0" err="1" smtClean="0">
                          <a:solidFill>
                            <a:schemeClr val="dk1"/>
                          </a:solidFill>
                          <a:effectLst/>
                          <a:latin typeface="+mn-lt"/>
                          <a:ea typeface="+mn-ea"/>
                          <a:cs typeface="+mn-cs"/>
                        </a:rPr>
                        <a:t>Tangerine</a:t>
                      </a:r>
                      <a:r>
                        <a:rPr lang="pt-PT" sz="1800" kern="1200" dirty="0" smtClean="0">
                          <a:solidFill>
                            <a:schemeClr val="dk1"/>
                          </a:solidFill>
                          <a:effectLst/>
                          <a:latin typeface="+mn-lt"/>
                          <a:ea typeface="+mn-ea"/>
                          <a:cs typeface="+mn-cs"/>
                        </a:rPr>
                        <a:t> </a:t>
                      </a:r>
                      <a:r>
                        <a:rPr lang="pt-PT" sz="1800" kern="1200" dirty="0" err="1" smtClean="0">
                          <a:solidFill>
                            <a:schemeClr val="dk1"/>
                          </a:solidFill>
                          <a:effectLst/>
                          <a:latin typeface="+mn-lt"/>
                          <a:ea typeface="+mn-ea"/>
                          <a:cs typeface="+mn-cs"/>
                        </a:rPr>
                        <a:t>Hotel</a:t>
                      </a:r>
                      <a:r>
                        <a:rPr lang="pt-PT" sz="1800" kern="1200" dirty="0" smtClean="0">
                          <a:solidFill>
                            <a:schemeClr val="dk1"/>
                          </a:solidFill>
                          <a:effectLst/>
                          <a:latin typeface="+mn-lt"/>
                          <a:ea typeface="+mn-ea"/>
                          <a:cs typeface="+mn-cs"/>
                        </a:rPr>
                        <a:t>, </a:t>
                      </a:r>
                      <a:r>
                        <a:rPr lang="pt-PT" sz="1800" kern="1200" dirty="0" err="1" smtClean="0">
                          <a:solidFill>
                            <a:schemeClr val="dk1"/>
                          </a:solidFill>
                          <a:effectLst/>
                          <a:latin typeface="+mn-lt"/>
                          <a:ea typeface="+mn-ea"/>
                          <a:cs typeface="+mn-cs"/>
                        </a:rPr>
                        <a:t>Kalutara</a:t>
                      </a:r>
                      <a:r>
                        <a:rPr lang="pt-PT" sz="1800" kern="1200" dirty="0" smtClean="0">
                          <a:solidFill>
                            <a:schemeClr val="dk1"/>
                          </a:solidFill>
                          <a:effectLst/>
                          <a:latin typeface="+mn-lt"/>
                          <a:ea typeface="+mn-ea"/>
                          <a:cs typeface="+mn-cs"/>
                        </a:rPr>
                        <a:t>		</a:t>
                      </a:r>
                    </a:p>
                    <a:p>
                      <a:r>
                        <a:rPr lang="pt-PT" sz="1800" kern="1200" dirty="0" smtClean="0">
                          <a:solidFill>
                            <a:schemeClr val="dk1"/>
                          </a:solidFill>
                          <a:effectLst/>
                          <a:latin typeface="+mn-lt"/>
                          <a:ea typeface="+mn-ea"/>
                          <a:cs typeface="+mn-cs"/>
                        </a:rPr>
                        <a:t>Club </a:t>
                      </a:r>
                      <a:r>
                        <a:rPr lang="pt-PT" sz="1800" kern="1200" dirty="0" err="1" smtClean="0">
                          <a:solidFill>
                            <a:schemeClr val="dk1"/>
                          </a:solidFill>
                          <a:effectLst/>
                          <a:latin typeface="+mn-lt"/>
                          <a:ea typeface="+mn-ea"/>
                          <a:cs typeface="+mn-cs"/>
                        </a:rPr>
                        <a:t>Bentota</a:t>
                      </a:r>
                      <a:r>
                        <a:rPr lang="pt-PT" sz="1800" kern="1200" dirty="0" smtClean="0">
                          <a:solidFill>
                            <a:schemeClr val="dk1"/>
                          </a:solidFill>
                          <a:effectLst/>
                          <a:latin typeface="+mn-lt"/>
                          <a:ea typeface="+mn-ea"/>
                          <a:cs typeface="+mn-cs"/>
                        </a:rPr>
                        <a:t>, </a:t>
                      </a:r>
                      <a:r>
                        <a:rPr lang="pt-PT" sz="1800" kern="1200" dirty="0" err="1" smtClean="0">
                          <a:solidFill>
                            <a:schemeClr val="dk1"/>
                          </a:solidFill>
                          <a:effectLst/>
                          <a:latin typeface="+mn-lt"/>
                          <a:ea typeface="+mn-ea"/>
                          <a:cs typeface="+mn-cs"/>
                        </a:rPr>
                        <a:t>Bentota</a:t>
                      </a:r>
                      <a:r>
                        <a:rPr lang="pt-PT" sz="1800" kern="1200" dirty="0" smtClean="0">
                          <a:solidFill>
                            <a:schemeClr val="dk1"/>
                          </a:solidFill>
                          <a:effectLst/>
                          <a:latin typeface="+mn-lt"/>
                          <a:ea typeface="+mn-ea"/>
                          <a:cs typeface="+mn-cs"/>
                        </a:rPr>
                        <a:t>		</a:t>
                      </a:r>
                    </a:p>
                    <a:p>
                      <a:r>
                        <a:rPr lang="pt-PT" sz="1800" kern="1200" dirty="0" err="1" smtClean="0">
                          <a:solidFill>
                            <a:schemeClr val="dk1"/>
                          </a:solidFill>
                          <a:effectLst/>
                          <a:latin typeface="+mn-lt"/>
                          <a:ea typeface="+mn-ea"/>
                          <a:cs typeface="+mn-cs"/>
                        </a:rPr>
                        <a:t>Unawatuna</a:t>
                      </a:r>
                      <a:r>
                        <a:rPr lang="pt-PT" sz="1800" kern="1200" dirty="0" smtClean="0">
                          <a:solidFill>
                            <a:schemeClr val="dk1"/>
                          </a:solidFill>
                          <a:effectLst/>
                          <a:latin typeface="+mn-lt"/>
                          <a:ea typeface="+mn-ea"/>
                          <a:cs typeface="+mn-cs"/>
                        </a:rPr>
                        <a:t> </a:t>
                      </a:r>
                      <a:r>
                        <a:rPr lang="pt-PT" sz="1800" kern="1200" dirty="0" err="1" smtClean="0">
                          <a:solidFill>
                            <a:schemeClr val="dk1"/>
                          </a:solidFill>
                          <a:effectLst/>
                          <a:latin typeface="+mn-lt"/>
                          <a:ea typeface="+mn-ea"/>
                          <a:cs typeface="+mn-cs"/>
                        </a:rPr>
                        <a:t>Beach</a:t>
                      </a:r>
                      <a:r>
                        <a:rPr lang="pt-PT" sz="1800" kern="1200" dirty="0" smtClean="0">
                          <a:solidFill>
                            <a:schemeClr val="dk1"/>
                          </a:solidFill>
                          <a:effectLst/>
                          <a:latin typeface="+mn-lt"/>
                          <a:ea typeface="+mn-ea"/>
                          <a:cs typeface="+mn-cs"/>
                        </a:rPr>
                        <a:t> resort, </a:t>
                      </a:r>
                      <a:r>
                        <a:rPr lang="pt-PT" sz="1800" kern="1200" dirty="0" err="1" smtClean="0">
                          <a:solidFill>
                            <a:schemeClr val="dk1"/>
                          </a:solidFill>
                          <a:effectLst/>
                          <a:latin typeface="+mn-lt"/>
                          <a:ea typeface="+mn-ea"/>
                          <a:cs typeface="+mn-cs"/>
                        </a:rPr>
                        <a:t>Unawatuna</a:t>
                      </a:r>
                      <a:endParaRPr lang="pt-PT" sz="1800" kern="1200" dirty="0" smtClean="0">
                        <a:solidFill>
                          <a:schemeClr val="dk1"/>
                        </a:solidFill>
                        <a:effectLst/>
                        <a:latin typeface="+mn-lt"/>
                        <a:ea typeface="+mn-ea"/>
                        <a:cs typeface="+mn-cs"/>
                      </a:endParaRPr>
                    </a:p>
                    <a:p>
                      <a:r>
                        <a:rPr lang="pt-PT" sz="1800" kern="1200" dirty="0" smtClean="0">
                          <a:solidFill>
                            <a:schemeClr val="dk1"/>
                          </a:solidFill>
                          <a:effectLst/>
                          <a:latin typeface="+mn-lt"/>
                          <a:ea typeface="+mn-ea"/>
                          <a:cs typeface="+mn-cs"/>
                        </a:rPr>
                        <a:t>	</a:t>
                      </a:r>
                    </a:p>
                    <a:p>
                      <a:r>
                        <a:rPr lang="pt-PT" sz="1800" kern="1200" dirty="0" err="1" smtClean="0">
                          <a:solidFill>
                            <a:schemeClr val="dk1"/>
                          </a:solidFill>
                          <a:effectLst/>
                          <a:latin typeface="+mn-lt"/>
                          <a:ea typeface="+mn-ea"/>
                          <a:cs typeface="+mn-cs"/>
                        </a:rPr>
                        <a:t>Dickwella</a:t>
                      </a:r>
                      <a:r>
                        <a:rPr lang="pt-PT" sz="1800" kern="1200" dirty="0" smtClean="0">
                          <a:solidFill>
                            <a:schemeClr val="dk1"/>
                          </a:solidFill>
                          <a:effectLst/>
                          <a:latin typeface="+mn-lt"/>
                          <a:ea typeface="+mn-ea"/>
                          <a:cs typeface="+mn-cs"/>
                        </a:rPr>
                        <a:t> </a:t>
                      </a:r>
                      <a:r>
                        <a:rPr lang="pt-PT" sz="1800" kern="1200" dirty="0" err="1" smtClean="0">
                          <a:solidFill>
                            <a:schemeClr val="dk1"/>
                          </a:solidFill>
                          <a:effectLst/>
                          <a:latin typeface="+mn-lt"/>
                          <a:ea typeface="+mn-ea"/>
                          <a:cs typeface="+mn-cs"/>
                        </a:rPr>
                        <a:t>Resort</a:t>
                      </a:r>
                      <a:r>
                        <a:rPr lang="pt-PT" sz="1800" kern="1200" dirty="0" smtClean="0">
                          <a:solidFill>
                            <a:schemeClr val="dk1"/>
                          </a:solidFill>
                          <a:effectLst/>
                          <a:latin typeface="+mn-lt"/>
                          <a:ea typeface="+mn-ea"/>
                          <a:cs typeface="+mn-cs"/>
                        </a:rPr>
                        <a:t>, </a:t>
                      </a:r>
                      <a:r>
                        <a:rPr lang="pt-PT" sz="1800" kern="1200" dirty="0" err="1" smtClean="0">
                          <a:solidFill>
                            <a:schemeClr val="dk1"/>
                          </a:solidFill>
                          <a:effectLst/>
                          <a:latin typeface="+mn-lt"/>
                          <a:ea typeface="+mn-ea"/>
                          <a:cs typeface="+mn-cs"/>
                        </a:rPr>
                        <a:t>Dickwella</a:t>
                      </a:r>
                      <a:r>
                        <a:rPr lang="pt-PT" sz="1800" kern="1200" dirty="0" smtClean="0">
                          <a:solidFill>
                            <a:schemeClr val="dk1"/>
                          </a:solidFill>
                          <a:effectLst/>
                          <a:latin typeface="+mn-lt"/>
                          <a:ea typeface="+mn-ea"/>
                          <a:cs typeface="+mn-cs"/>
                        </a:rPr>
                        <a:t>		</a:t>
                      </a:r>
                    </a:p>
                    <a:p>
                      <a:r>
                        <a:rPr lang="pt-PT" sz="1800" kern="1200" dirty="0" err="1" smtClean="0">
                          <a:solidFill>
                            <a:schemeClr val="dk1"/>
                          </a:solidFill>
                          <a:effectLst/>
                          <a:latin typeface="+mn-lt"/>
                          <a:ea typeface="+mn-ea"/>
                          <a:cs typeface="+mn-cs"/>
                        </a:rPr>
                        <a:t>Nilaweli</a:t>
                      </a:r>
                      <a:r>
                        <a:rPr lang="pt-PT" sz="1800" kern="1200" dirty="0" smtClean="0">
                          <a:solidFill>
                            <a:schemeClr val="dk1"/>
                          </a:solidFill>
                          <a:effectLst/>
                          <a:latin typeface="+mn-lt"/>
                          <a:ea typeface="+mn-ea"/>
                          <a:cs typeface="+mn-cs"/>
                        </a:rPr>
                        <a:t> </a:t>
                      </a:r>
                      <a:r>
                        <a:rPr lang="pt-PT" sz="1800" kern="1200" dirty="0" err="1" smtClean="0">
                          <a:solidFill>
                            <a:schemeClr val="dk1"/>
                          </a:solidFill>
                          <a:effectLst/>
                          <a:latin typeface="+mn-lt"/>
                          <a:ea typeface="+mn-ea"/>
                          <a:cs typeface="+mn-cs"/>
                        </a:rPr>
                        <a:t>beach</a:t>
                      </a:r>
                      <a:r>
                        <a:rPr lang="pt-PT" sz="1800" kern="1200" dirty="0" smtClean="0">
                          <a:solidFill>
                            <a:schemeClr val="dk1"/>
                          </a:solidFill>
                          <a:effectLst/>
                          <a:latin typeface="+mn-lt"/>
                          <a:ea typeface="+mn-ea"/>
                          <a:cs typeface="+mn-cs"/>
                        </a:rPr>
                        <a:t>, </a:t>
                      </a:r>
                      <a:r>
                        <a:rPr lang="pt-PT" sz="1800" kern="1200" dirty="0" err="1" smtClean="0">
                          <a:solidFill>
                            <a:schemeClr val="dk1"/>
                          </a:solidFill>
                          <a:effectLst/>
                          <a:latin typeface="+mn-lt"/>
                          <a:ea typeface="+mn-ea"/>
                          <a:cs typeface="+mn-cs"/>
                        </a:rPr>
                        <a:t>Nilaweli</a:t>
                      </a:r>
                      <a:r>
                        <a:rPr lang="pt-PT" sz="1800" kern="1200" dirty="0" smtClean="0">
                          <a:solidFill>
                            <a:schemeClr val="dk1"/>
                          </a:solidFill>
                          <a:effectLst/>
                          <a:latin typeface="+mn-lt"/>
                          <a:ea typeface="+mn-ea"/>
                          <a:cs typeface="+mn-cs"/>
                        </a:rPr>
                        <a:t> </a:t>
                      </a:r>
                    </a:p>
                    <a:p>
                      <a:r>
                        <a:rPr lang="en-US" sz="1600" dirty="0">
                          <a:effectLst/>
                          <a:latin typeface="Arial" panose="020B0604020202020204" pitchFamily="34" charset="0"/>
                          <a:cs typeface="Arial" panose="020B0604020202020204" pitchFamily="34" charset="0"/>
                        </a:rPr>
                        <a:t>	</a:t>
                      </a:r>
                      <a:endParaRPr lang="pt-PT" sz="1400" dirty="0">
                        <a:effectLst/>
                        <a:latin typeface="Arial" panose="020B0604020202020204" pitchFamily="34" charset="0"/>
                        <a:ea typeface="Calibri"/>
                        <a:cs typeface="Arial" panose="020B0604020202020204" pitchFamily="34" charset="0"/>
                      </a:endParaRPr>
                    </a:p>
                  </a:txBody>
                  <a:tcPr marL="44450" marR="44450" marT="0" marB="0"/>
                </a:tc>
                <a:tc>
                  <a:txBody>
                    <a:bodyPr/>
                    <a:lstStyle/>
                    <a:p>
                      <a:pPr>
                        <a:lnSpc>
                          <a:spcPct val="150000"/>
                        </a:lnSpc>
                        <a:spcAft>
                          <a:spcPts val="0"/>
                        </a:spcAft>
                      </a:pPr>
                      <a:r>
                        <a:rPr lang="en-US" sz="1600" b="1" dirty="0">
                          <a:effectLst/>
                          <a:latin typeface="Arial" panose="020B0604020202020204" pitchFamily="34" charset="0"/>
                          <a:cs typeface="Arial" panose="020B0604020202020204" pitchFamily="34" charset="0"/>
                        </a:rPr>
                        <a:t>Round Tour </a:t>
                      </a:r>
                      <a:endParaRPr lang="pt-PT" sz="1400" b="1" dirty="0">
                        <a:effectLst/>
                        <a:latin typeface="Arial" panose="020B0604020202020204" pitchFamily="34" charset="0"/>
                        <a:cs typeface="Arial" panose="020B0604020202020204" pitchFamily="34" charset="0"/>
                      </a:endParaRPr>
                    </a:p>
                    <a:p>
                      <a:r>
                        <a:rPr lang="en-US" sz="1800" kern="1200" dirty="0" err="1" smtClean="0">
                          <a:solidFill>
                            <a:schemeClr val="dk1"/>
                          </a:solidFill>
                          <a:effectLst/>
                          <a:latin typeface="+mn-lt"/>
                          <a:ea typeface="+mn-ea"/>
                          <a:cs typeface="+mn-cs"/>
                        </a:rPr>
                        <a:t>Camelia</a:t>
                      </a:r>
                      <a:r>
                        <a:rPr lang="en-US" sz="1800" kern="1200" dirty="0" smtClean="0">
                          <a:solidFill>
                            <a:schemeClr val="dk1"/>
                          </a:solidFill>
                          <a:effectLst/>
                          <a:latin typeface="+mn-lt"/>
                          <a:ea typeface="+mn-ea"/>
                          <a:cs typeface="+mn-cs"/>
                        </a:rPr>
                        <a:t> Resort, </a:t>
                      </a:r>
                      <a:r>
                        <a:rPr lang="en-US" sz="1800" kern="1200" dirty="0" err="1" smtClean="0">
                          <a:solidFill>
                            <a:schemeClr val="dk1"/>
                          </a:solidFill>
                          <a:effectLst/>
                          <a:latin typeface="+mn-lt"/>
                          <a:ea typeface="+mn-ea"/>
                          <a:cs typeface="+mn-cs"/>
                        </a:rPr>
                        <a:t>Sigiriya</a:t>
                      </a:r>
                      <a:r>
                        <a:rPr lang="en-US" sz="1800" kern="1200" dirty="0" smtClean="0">
                          <a:solidFill>
                            <a:schemeClr val="dk1"/>
                          </a:solidFill>
                          <a:effectLst/>
                          <a:latin typeface="+mn-lt"/>
                          <a:ea typeface="+mn-ea"/>
                          <a:cs typeface="+mn-cs"/>
                        </a:rPr>
                        <a:t> 		</a:t>
                      </a:r>
                    </a:p>
                    <a:p>
                      <a:r>
                        <a:rPr lang="en-US" sz="1800" kern="1200" dirty="0" err="1" smtClean="0">
                          <a:solidFill>
                            <a:schemeClr val="dk1"/>
                          </a:solidFill>
                          <a:effectLst/>
                          <a:latin typeface="+mn-lt"/>
                          <a:ea typeface="+mn-ea"/>
                          <a:cs typeface="+mn-cs"/>
                        </a:rPr>
                        <a:t>Sigiriya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Village,Sigiriya</a:t>
                      </a:r>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Topaz Hotel, Kandy		</a:t>
                      </a:r>
                    </a:p>
                    <a:p>
                      <a:r>
                        <a:rPr lang="en-US" sz="1800" kern="1200" dirty="0" smtClean="0">
                          <a:solidFill>
                            <a:schemeClr val="dk1"/>
                          </a:solidFill>
                          <a:effectLst/>
                          <a:latin typeface="+mn-lt"/>
                          <a:ea typeface="+mn-ea"/>
                          <a:cs typeface="+mn-cs"/>
                        </a:rPr>
                        <a:t>Hotel Tree of Life, Kandy		</a:t>
                      </a:r>
                    </a:p>
                    <a:p>
                      <a:r>
                        <a:rPr lang="en-US" sz="1800" kern="1200" dirty="0" smtClean="0">
                          <a:solidFill>
                            <a:schemeClr val="dk1"/>
                          </a:solidFill>
                          <a:effectLst/>
                          <a:latin typeface="+mn-lt"/>
                          <a:ea typeface="+mn-ea"/>
                          <a:cs typeface="+mn-cs"/>
                        </a:rPr>
                        <a:t>Saint Andrews Hotel, </a:t>
                      </a:r>
                      <a:r>
                        <a:rPr lang="en-US" sz="1800" kern="1200" dirty="0" err="1" smtClean="0">
                          <a:solidFill>
                            <a:schemeClr val="dk1"/>
                          </a:solidFill>
                          <a:effectLst/>
                          <a:latin typeface="+mn-lt"/>
                          <a:ea typeface="+mn-ea"/>
                          <a:cs typeface="+mn-cs"/>
                        </a:rPr>
                        <a:t>Nuwara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Eliya</a:t>
                      </a:r>
                      <a:endParaRPr lang="en-US"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	</a:t>
                      </a:r>
                    </a:p>
                    <a:p>
                      <a:r>
                        <a:rPr lang="en-US" sz="1800" kern="1200" dirty="0" err="1" smtClean="0">
                          <a:solidFill>
                            <a:schemeClr val="dk1"/>
                          </a:solidFill>
                          <a:effectLst/>
                          <a:latin typeface="+mn-lt"/>
                          <a:ea typeface="+mn-ea"/>
                          <a:cs typeface="+mn-cs"/>
                        </a:rPr>
                        <a:t>Priyankara</a:t>
                      </a:r>
                      <a:r>
                        <a:rPr lang="en-US" sz="1800" kern="1200" dirty="0" smtClean="0">
                          <a:solidFill>
                            <a:schemeClr val="dk1"/>
                          </a:solidFill>
                          <a:effectLst/>
                          <a:latin typeface="+mn-lt"/>
                          <a:ea typeface="+mn-ea"/>
                          <a:cs typeface="+mn-cs"/>
                        </a:rPr>
                        <a:t> Hotel, </a:t>
                      </a:r>
                      <a:r>
                        <a:rPr lang="en-US" sz="1800" kern="1200" dirty="0" err="1" smtClean="0">
                          <a:solidFill>
                            <a:schemeClr val="dk1"/>
                          </a:solidFill>
                          <a:effectLst/>
                          <a:latin typeface="+mn-lt"/>
                          <a:ea typeface="+mn-ea"/>
                          <a:cs typeface="+mn-cs"/>
                        </a:rPr>
                        <a:t>Tissamaharama</a:t>
                      </a:r>
                      <a:endParaRPr lang="en-US" sz="1800" kern="1200" dirty="0" smtClean="0">
                        <a:solidFill>
                          <a:schemeClr val="dk1"/>
                        </a:solidFill>
                        <a:effectLst/>
                        <a:latin typeface="+mn-lt"/>
                        <a:ea typeface="+mn-ea"/>
                        <a:cs typeface="+mn-cs"/>
                      </a:endParaRPr>
                    </a:p>
                  </a:txBody>
                  <a:tcPr marL="44450" marR="44450" marT="0" marB="0"/>
                </a:tc>
              </a:tr>
            </a:tbl>
          </a:graphicData>
        </a:graphic>
      </p:graphicFrame>
    </p:spTree>
    <p:extLst>
      <p:ext uri="{BB962C8B-B14F-4D97-AF65-F5344CB8AC3E}">
        <p14:creationId xmlns:p14="http://schemas.microsoft.com/office/powerpoint/2010/main" val="3152491640"/>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3"/>
          <p:cNvSpPr txBox="1">
            <a:spLocks noChangeArrowheads="1"/>
          </p:cNvSpPr>
          <p:nvPr/>
        </p:nvSpPr>
        <p:spPr bwMode="auto">
          <a:xfrm>
            <a:off x="1127125" y="1201738"/>
            <a:ext cx="72548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88066" name="Text Box 4"/>
          <p:cNvSpPr txBox="1">
            <a:spLocks noChangeArrowheads="1"/>
          </p:cNvSpPr>
          <p:nvPr/>
        </p:nvSpPr>
        <p:spPr bwMode="auto">
          <a:xfrm>
            <a:off x="1889125" y="3640138"/>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88070"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88071"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sp>
        <p:nvSpPr>
          <p:cNvPr id="2" name="Rectangle 1"/>
          <p:cNvSpPr/>
          <p:nvPr/>
        </p:nvSpPr>
        <p:spPr>
          <a:xfrm>
            <a:off x="457200" y="1387980"/>
            <a:ext cx="8229600" cy="5493812"/>
          </a:xfrm>
          <a:prstGeom prst="rect">
            <a:avLst/>
          </a:prstGeom>
        </p:spPr>
        <p:txBody>
          <a:bodyPr wrap="square">
            <a:spAutoFit/>
          </a:bodyPr>
          <a:lstStyle/>
          <a:p>
            <a:pPr algn="just">
              <a:spcBef>
                <a:spcPts val="0"/>
              </a:spcBef>
              <a:spcAft>
                <a:spcPts val="600"/>
              </a:spcAft>
            </a:pPr>
            <a:r>
              <a:rPr lang="en-US" sz="2000" dirty="0"/>
              <a:t>The first capital of Sri Lanka – and remaining so for 1,400 years – Anuradhapura was abandoned and swallowed by the dry-zone jungle two centuries after </a:t>
            </a:r>
            <a:r>
              <a:rPr lang="en-US" sz="2000" dirty="0" err="1"/>
              <a:t>Vijayabahu</a:t>
            </a:r>
            <a:r>
              <a:rPr lang="en-US" sz="2000" dirty="0"/>
              <a:t> I had retaken the country and retained the Cholas capital at </a:t>
            </a:r>
            <a:r>
              <a:rPr lang="en-US" sz="2000" dirty="0" err="1"/>
              <a:t>Polonnaruwa</a:t>
            </a:r>
            <a:r>
              <a:rPr lang="en-US" sz="2000" dirty="0"/>
              <a:t> in the 11th Century</a:t>
            </a:r>
            <a:r>
              <a:rPr lang="en-US" sz="2000" dirty="0" smtClean="0"/>
              <a:t>.</a:t>
            </a:r>
          </a:p>
          <a:p>
            <a:pPr algn="just">
              <a:spcBef>
                <a:spcPts val="0"/>
              </a:spcBef>
              <a:spcAft>
                <a:spcPts val="600"/>
              </a:spcAft>
            </a:pPr>
            <a:r>
              <a:rPr lang="en-US" sz="2000" dirty="0" smtClean="0"/>
              <a:t>The </a:t>
            </a:r>
            <a:r>
              <a:rPr lang="en-US" sz="2000" dirty="0"/>
              <a:t>only thing that has managed to live – literally – throughout the centuries, carefully attended by guardians all this time, is the sacred Bo Tree, the Sri </a:t>
            </a:r>
            <a:r>
              <a:rPr lang="en-US" sz="2000" dirty="0" err="1"/>
              <a:t>Maha</a:t>
            </a:r>
            <a:r>
              <a:rPr lang="en-US" sz="2000" dirty="0"/>
              <a:t> Bodhi, grown from a sampling of the Bodhi tree under which the Buddha attained enlightenment. The original Bodhi tree has since died, but the Sri </a:t>
            </a:r>
            <a:r>
              <a:rPr lang="en-US" sz="2000" dirty="0" err="1"/>
              <a:t>Maha</a:t>
            </a:r>
            <a:r>
              <a:rPr lang="en-US" sz="2000" dirty="0"/>
              <a:t> Bodhi survives and has been worshipped for 23 centuries, making it the oldest tree in the world</a:t>
            </a:r>
            <a:r>
              <a:rPr lang="en-US" sz="2000" dirty="0" smtClean="0"/>
              <a:t>.</a:t>
            </a:r>
          </a:p>
          <a:p>
            <a:pPr algn="just">
              <a:spcBef>
                <a:spcPts val="0"/>
              </a:spcBef>
              <a:spcAft>
                <a:spcPts val="600"/>
              </a:spcAft>
            </a:pPr>
            <a:r>
              <a:rPr lang="en-US" sz="2000" dirty="0" smtClean="0"/>
              <a:t>The </a:t>
            </a:r>
            <a:r>
              <a:rPr lang="en-US" sz="2000" dirty="0"/>
              <a:t>significance of this tree attests to the widespread influence of Buddhism, of which the surviving shrines of the ancient city provide more visible evidence. These dome-shaped monuments of worship are known as </a:t>
            </a:r>
            <a:r>
              <a:rPr lang="en-US" sz="2000" dirty="0" err="1"/>
              <a:t>dagobas</a:t>
            </a:r>
            <a:r>
              <a:rPr lang="en-US" sz="2000" dirty="0"/>
              <a:t> or stupas, and notable ones include the </a:t>
            </a:r>
            <a:r>
              <a:rPr lang="en-US" sz="2000" dirty="0" err="1"/>
              <a:t>Ruwanweli</a:t>
            </a:r>
            <a:r>
              <a:rPr lang="en-US" sz="2000" dirty="0"/>
              <a:t> Seya, </a:t>
            </a:r>
            <a:r>
              <a:rPr lang="en-US" sz="2000" dirty="0" err="1"/>
              <a:t>Thuparamaya</a:t>
            </a:r>
            <a:r>
              <a:rPr lang="en-US" sz="2000" dirty="0"/>
              <a:t> and </a:t>
            </a:r>
            <a:r>
              <a:rPr lang="en-US" sz="2000" dirty="0" err="1"/>
              <a:t>Jetavanarama</a:t>
            </a:r>
            <a:r>
              <a:rPr lang="en-US" sz="2000" dirty="0"/>
              <a:t> and </a:t>
            </a:r>
            <a:r>
              <a:rPr lang="en-US" sz="2000" dirty="0" err="1"/>
              <a:t>Abhayagiri</a:t>
            </a:r>
            <a:r>
              <a:rPr lang="en-US" sz="2000" dirty="0"/>
              <a:t> </a:t>
            </a:r>
            <a:r>
              <a:rPr lang="en-US" sz="2000" dirty="0" err="1"/>
              <a:t>Dagoba</a:t>
            </a:r>
            <a:r>
              <a:rPr lang="en-US" sz="2000" dirty="0" smtClean="0"/>
              <a:t>.</a:t>
            </a:r>
          </a:p>
          <a:p>
            <a:pPr algn="just">
              <a:spcBef>
                <a:spcPts val="0"/>
              </a:spcBef>
              <a:spcAft>
                <a:spcPts val="600"/>
              </a:spcAft>
            </a:pPr>
            <a:r>
              <a:rPr lang="en-US" dirty="0"/>
              <a:t/>
            </a:r>
            <a:br>
              <a:rPr lang="en-US" dirty="0"/>
            </a:br>
            <a:endParaRPr lang="pt-PT" dirty="0"/>
          </a:p>
        </p:txBody>
      </p:sp>
      <p:sp>
        <p:nvSpPr>
          <p:cNvPr id="7" name="Text Box 3"/>
          <p:cNvSpPr txBox="1">
            <a:spLocks noChangeArrowheads="1"/>
          </p:cNvSpPr>
          <p:nvPr/>
        </p:nvSpPr>
        <p:spPr bwMode="auto">
          <a:xfrm>
            <a:off x="1279525" y="1354138"/>
            <a:ext cx="72548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8" name="Rectangle 7"/>
          <p:cNvSpPr/>
          <p:nvPr/>
        </p:nvSpPr>
        <p:spPr>
          <a:xfrm>
            <a:off x="3663280" y="915987"/>
            <a:ext cx="1762021" cy="369332"/>
          </a:xfrm>
          <a:prstGeom prst="rect">
            <a:avLst/>
          </a:prstGeom>
        </p:spPr>
        <p:txBody>
          <a:bodyPr wrap="none">
            <a:spAutoFit/>
          </a:bodyPr>
          <a:lstStyle/>
          <a:p>
            <a:r>
              <a:rPr lang="en-US" b="1" dirty="0"/>
              <a:t>Anuradhapura</a:t>
            </a:r>
            <a:endParaRPr lang="pt-PT" dirty="0"/>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3"/>
          <p:cNvSpPr txBox="1">
            <a:spLocks noChangeArrowheads="1"/>
          </p:cNvSpPr>
          <p:nvPr/>
        </p:nvSpPr>
        <p:spPr bwMode="auto">
          <a:xfrm>
            <a:off x="1355725" y="1027113"/>
            <a:ext cx="72548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87042" name="Text Box 5"/>
          <p:cNvSpPr txBox="1">
            <a:spLocks noChangeArrowheads="1"/>
          </p:cNvSpPr>
          <p:nvPr/>
        </p:nvSpPr>
        <p:spPr bwMode="auto">
          <a:xfrm>
            <a:off x="2117725" y="3465513"/>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87045"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87046"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sp>
        <p:nvSpPr>
          <p:cNvPr id="9" name="Text Box 6"/>
          <p:cNvSpPr txBox="1">
            <a:spLocks noChangeArrowheads="1"/>
          </p:cNvSpPr>
          <p:nvPr/>
        </p:nvSpPr>
        <p:spPr bwMode="auto">
          <a:xfrm>
            <a:off x="530225" y="1561017"/>
            <a:ext cx="7985125" cy="830997"/>
          </a:xfrm>
          <a:prstGeom prst="rect">
            <a:avLst/>
          </a:prstGeom>
          <a:noFill/>
          <a:ln w="9525">
            <a:noFill/>
            <a:miter lim="800000"/>
            <a:headEnd/>
            <a:tailEnd/>
          </a:ln>
        </p:spPr>
        <p:txBody>
          <a:bodyPr wrap="square">
            <a:spAutoFit/>
          </a:bodyPr>
          <a:lstStyle/>
          <a:p>
            <a:pPr algn="ctr"/>
            <a:r>
              <a:rPr lang="en-US" sz="2400" b="1" dirty="0" smtClean="0">
                <a:solidFill>
                  <a:srgbClr val="2CAE98"/>
                </a:solidFill>
                <a:cs typeface="Arial" charset="0"/>
              </a:rPr>
              <a:t>ANCIENT CITIES</a:t>
            </a:r>
          </a:p>
          <a:p>
            <a:pPr algn="ctr"/>
            <a:r>
              <a:rPr lang="en-US" sz="2400" b="1" dirty="0" smtClean="0">
                <a:solidFill>
                  <a:srgbClr val="2CAE98"/>
                </a:solidFill>
                <a:cs typeface="Arial" charset="0"/>
              </a:rPr>
              <a:t>UNESCO WORLD HERITAGE SITES</a:t>
            </a:r>
            <a:endParaRPr lang="en-US" sz="2400" b="1" dirty="0">
              <a:solidFill>
                <a:srgbClr val="2CAE98"/>
              </a:solidFill>
              <a:cs typeface="Arial" charset="0"/>
            </a:endParaRPr>
          </a:p>
        </p:txBody>
      </p:sp>
      <p:sp>
        <p:nvSpPr>
          <p:cNvPr id="2" name="Rectangle 1"/>
          <p:cNvSpPr/>
          <p:nvPr/>
        </p:nvSpPr>
        <p:spPr>
          <a:xfrm>
            <a:off x="3697916" y="4191000"/>
            <a:ext cx="1633781" cy="369332"/>
          </a:xfrm>
          <a:prstGeom prst="rect">
            <a:avLst/>
          </a:prstGeom>
        </p:spPr>
        <p:txBody>
          <a:bodyPr wrap="none">
            <a:spAutoFit/>
          </a:bodyPr>
          <a:lstStyle/>
          <a:p>
            <a:r>
              <a:rPr lang="en-US" b="1" dirty="0" err="1" smtClean="0"/>
              <a:t>Polonnawura</a:t>
            </a:r>
            <a:endParaRPr lang="pt-PT" dirty="0"/>
          </a:p>
        </p:txBody>
      </p:sp>
      <p:pic>
        <p:nvPicPr>
          <p:cNvPr id="12" name="Picture 11" descr="http://www.srilanka-express.com/imgx/polonnaruva.jpg"/>
          <p:cNvPicPr/>
          <p:nvPr/>
        </p:nvPicPr>
        <p:blipFill>
          <a:blip r:embed="rId4"/>
          <a:srcRect/>
          <a:stretch>
            <a:fillRect/>
          </a:stretch>
        </p:blipFill>
        <p:spPr bwMode="auto">
          <a:xfrm>
            <a:off x="1600200" y="2735897"/>
            <a:ext cx="5943600" cy="1386205"/>
          </a:xfrm>
          <a:prstGeom prst="rect">
            <a:avLst/>
          </a:prstGeom>
          <a:noFill/>
          <a:ln w="9525">
            <a:noFill/>
            <a:miter lim="800000"/>
            <a:headEnd/>
            <a:tailEnd/>
          </a:ln>
        </p:spPr>
      </p:pic>
      <p:pic>
        <p:nvPicPr>
          <p:cNvPr id="13" name="Picture 12" descr="http://www.srilanka-express.com/imgx/polonnaruwa_map.jpg"/>
          <p:cNvPicPr/>
          <p:nvPr/>
        </p:nvPicPr>
        <p:blipFill>
          <a:blip r:embed="rId5"/>
          <a:srcRect/>
          <a:stretch>
            <a:fillRect/>
          </a:stretch>
        </p:blipFill>
        <p:spPr bwMode="auto">
          <a:xfrm>
            <a:off x="1600200" y="4410301"/>
            <a:ext cx="1621790" cy="1798955"/>
          </a:xfrm>
          <a:prstGeom prst="rect">
            <a:avLst/>
          </a:prstGeom>
          <a:noFill/>
          <a:ln w="9525">
            <a:noFill/>
            <a:miter lim="800000"/>
            <a:headEnd/>
            <a:tailEnd/>
          </a:ln>
        </p:spPr>
      </p:pic>
    </p:spTree>
    <p:extLst>
      <p:ext uri="{BB962C8B-B14F-4D97-AF65-F5344CB8AC3E}">
        <p14:creationId xmlns:p14="http://schemas.microsoft.com/office/powerpoint/2010/main" val="2725658996"/>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3"/>
          <p:cNvSpPr txBox="1">
            <a:spLocks noChangeArrowheads="1"/>
          </p:cNvSpPr>
          <p:nvPr/>
        </p:nvSpPr>
        <p:spPr bwMode="auto">
          <a:xfrm>
            <a:off x="1127125" y="1201738"/>
            <a:ext cx="72548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88066" name="Text Box 4"/>
          <p:cNvSpPr txBox="1">
            <a:spLocks noChangeArrowheads="1"/>
          </p:cNvSpPr>
          <p:nvPr/>
        </p:nvSpPr>
        <p:spPr bwMode="auto">
          <a:xfrm>
            <a:off x="1889125" y="3640138"/>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88070"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88071"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sp>
        <p:nvSpPr>
          <p:cNvPr id="3" name="Rectangle 2"/>
          <p:cNvSpPr/>
          <p:nvPr/>
        </p:nvSpPr>
        <p:spPr>
          <a:xfrm>
            <a:off x="436418" y="1931978"/>
            <a:ext cx="8229600" cy="4001095"/>
          </a:xfrm>
          <a:prstGeom prst="rect">
            <a:avLst/>
          </a:prstGeom>
        </p:spPr>
        <p:txBody>
          <a:bodyPr wrap="square">
            <a:spAutoFit/>
          </a:bodyPr>
          <a:lstStyle/>
          <a:p>
            <a:pPr algn="just"/>
            <a:r>
              <a:rPr lang="en-US" sz="2000" dirty="0"/>
              <a:t>As early as the 7th Century, when Anuradhapura was still the capital, Sri Lankan kings had made </a:t>
            </a:r>
            <a:r>
              <a:rPr lang="en-US" sz="2000" dirty="0" err="1"/>
              <a:t>Polonnaruwa</a:t>
            </a:r>
            <a:r>
              <a:rPr lang="en-US" sz="2000" dirty="0"/>
              <a:t> their country retreat. With the Cholas’ conquest of Anuradhapura in the 11th Century, </a:t>
            </a:r>
            <a:r>
              <a:rPr lang="en-US" sz="2000" dirty="0" err="1"/>
              <a:t>Polonnaruwa</a:t>
            </a:r>
            <a:r>
              <a:rPr lang="en-US" sz="2000" dirty="0"/>
              <a:t> succeeded it as the capital and remained so for the next 200 years - even when </a:t>
            </a:r>
            <a:r>
              <a:rPr lang="en-US" sz="2000" dirty="0" err="1"/>
              <a:t>Vijayabahu</a:t>
            </a:r>
            <a:r>
              <a:rPr lang="en-US" sz="2000" dirty="0"/>
              <a:t> I eventually defeated the South Indian invaders</a:t>
            </a:r>
            <a:r>
              <a:rPr lang="en-US" sz="2000" dirty="0" smtClean="0"/>
              <a:t>.</a:t>
            </a:r>
          </a:p>
          <a:p>
            <a:pPr algn="just"/>
            <a:r>
              <a:rPr lang="en-US" sz="2000" dirty="0"/>
              <a:t/>
            </a:r>
            <a:br>
              <a:rPr lang="en-US" sz="2000" dirty="0"/>
            </a:br>
            <a:r>
              <a:rPr lang="en-US" sz="2000" dirty="0"/>
              <a:t>The relatively short history of this capital makes it easy for you to explore all the ruins and if you are inclined towards a hard day of walking under a sweltering sun, you could even discover the city on foot. If not, there is always ready transport, with a guide at your ear</a:t>
            </a:r>
            <a:r>
              <a:rPr lang="en-US" sz="2000" dirty="0" smtClean="0"/>
              <a:t>.</a:t>
            </a:r>
          </a:p>
          <a:p>
            <a:pPr algn="just"/>
            <a:r>
              <a:rPr lang="en-US" dirty="0"/>
              <a:t/>
            </a:r>
            <a:br>
              <a:rPr lang="en-US" dirty="0"/>
            </a:br>
            <a:r>
              <a:rPr lang="en-US" dirty="0"/>
              <a:t/>
            </a:r>
            <a:br>
              <a:rPr lang="en-US" dirty="0"/>
            </a:br>
            <a:endParaRPr lang="pt-PT" dirty="0"/>
          </a:p>
        </p:txBody>
      </p:sp>
      <p:sp>
        <p:nvSpPr>
          <p:cNvPr id="7" name="Rectangle 6"/>
          <p:cNvSpPr/>
          <p:nvPr/>
        </p:nvSpPr>
        <p:spPr>
          <a:xfrm>
            <a:off x="3734327" y="1405876"/>
            <a:ext cx="1633781" cy="369332"/>
          </a:xfrm>
          <a:prstGeom prst="rect">
            <a:avLst/>
          </a:prstGeom>
        </p:spPr>
        <p:txBody>
          <a:bodyPr wrap="none">
            <a:spAutoFit/>
          </a:bodyPr>
          <a:lstStyle/>
          <a:p>
            <a:r>
              <a:rPr lang="en-US" b="1" dirty="0" err="1" smtClean="0"/>
              <a:t>Polonnawura</a:t>
            </a:r>
            <a:endParaRPr lang="pt-PT" dirty="0"/>
          </a:p>
        </p:txBody>
      </p:sp>
    </p:spTree>
    <p:extLst>
      <p:ext uri="{BB962C8B-B14F-4D97-AF65-F5344CB8AC3E}">
        <p14:creationId xmlns:p14="http://schemas.microsoft.com/office/powerpoint/2010/main" val="541562503"/>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3"/>
          <p:cNvSpPr txBox="1">
            <a:spLocks noChangeArrowheads="1"/>
          </p:cNvSpPr>
          <p:nvPr/>
        </p:nvSpPr>
        <p:spPr bwMode="auto">
          <a:xfrm>
            <a:off x="1355725" y="1027113"/>
            <a:ext cx="72548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87042" name="Text Box 5"/>
          <p:cNvSpPr txBox="1">
            <a:spLocks noChangeArrowheads="1"/>
          </p:cNvSpPr>
          <p:nvPr/>
        </p:nvSpPr>
        <p:spPr bwMode="auto">
          <a:xfrm>
            <a:off x="2117725" y="3465513"/>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87045"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87046"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sp>
        <p:nvSpPr>
          <p:cNvPr id="9" name="Text Box 6"/>
          <p:cNvSpPr txBox="1">
            <a:spLocks noChangeArrowheads="1"/>
          </p:cNvSpPr>
          <p:nvPr/>
        </p:nvSpPr>
        <p:spPr bwMode="auto">
          <a:xfrm>
            <a:off x="530225" y="1561017"/>
            <a:ext cx="7985125" cy="830997"/>
          </a:xfrm>
          <a:prstGeom prst="rect">
            <a:avLst/>
          </a:prstGeom>
          <a:noFill/>
          <a:ln w="9525">
            <a:noFill/>
            <a:miter lim="800000"/>
            <a:headEnd/>
            <a:tailEnd/>
          </a:ln>
        </p:spPr>
        <p:txBody>
          <a:bodyPr wrap="square">
            <a:spAutoFit/>
          </a:bodyPr>
          <a:lstStyle/>
          <a:p>
            <a:pPr algn="ctr"/>
            <a:r>
              <a:rPr lang="en-US" sz="2400" b="1" dirty="0" smtClean="0">
                <a:solidFill>
                  <a:srgbClr val="2CAE98"/>
                </a:solidFill>
                <a:cs typeface="Arial" charset="0"/>
              </a:rPr>
              <a:t>ANCIENT CITIES</a:t>
            </a:r>
          </a:p>
          <a:p>
            <a:pPr algn="ctr"/>
            <a:r>
              <a:rPr lang="en-US" sz="2400" b="1" dirty="0" smtClean="0">
                <a:solidFill>
                  <a:srgbClr val="2CAE98"/>
                </a:solidFill>
                <a:cs typeface="Arial" charset="0"/>
              </a:rPr>
              <a:t>UNESCO WORLD HERITAGE SITES</a:t>
            </a:r>
            <a:endParaRPr lang="en-US" sz="2400" b="1" dirty="0">
              <a:solidFill>
                <a:srgbClr val="2CAE98"/>
              </a:solidFill>
              <a:cs typeface="Arial" charset="0"/>
            </a:endParaRPr>
          </a:p>
        </p:txBody>
      </p:sp>
      <p:sp>
        <p:nvSpPr>
          <p:cNvPr id="2" name="Rectangle 1"/>
          <p:cNvSpPr/>
          <p:nvPr/>
        </p:nvSpPr>
        <p:spPr>
          <a:xfrm>
            <a:off x="3697916" y="4191000"/>
            <a:ext cx="1223412" cy="369332"/>
          </a:xfrm>
          <a:prstGeom prst="rect">
            <a:avLst/>
          </a:prstGeom>
        </p:spPr>
        <p:txBody>
          <a:bodyPr wrap="none">
            <a:spAutoFit/>
          </a:bodyPr>
          <a:lstStyle/>
          <a:p>
            <a:r>
              <a:rPr lang="en-US" b="1" dirty="0" err="1" smtClean="0"/>
              <a:t>Dambulla</a:t>
            </a:r>
            <a:endParaRPr lang="pt-PT" dirty="0"/>
          </a:p>
        </p:txBody>
      </p:sp>
      <p:pic>
        <p:nvPicPr>
          <p:cNvPr id="10" name="Picture 9" descr="http://www.srilanka-express.com/imgx/dabulla.jpg"/>
          <p:cNvPicPr/>
          <p:nvPr/>
        </p:nvPicPr>
        <p:blipFill>
          <a:blip r:embed="rId4"/>
          <a:srcRect/>
          <a:stretch>
            <a:fillRect/>
          </a:stretch>
        </p:blipFill>
        <p:spPr bwMode="auto">
          <a:xfrm>
            <a:off x="1664998" y="2667000"/>
            <a:ext cx="5943600" cy="1386205"/>
          </a:xfrm>
          <a:prstGeom prst="rect">
            <a:avLst/>
          </a:prstGeom>
          <a:noFill/>
          <a:ln w="9525">
            <a:noFill/>
            <a:miter lim="800000"/>
            <a:headEnd/>
            <a:tailEnd/>
          </a:ln>
        </p:spPr>
      </p:pic>
      <p:pic>
        <p:nvPicPr>
          <p:cNvPr id="11" name="Picture 10" descr="http://www.srilanka-express.com/imgx/dabulla_map.jpg"/>
          <p:cNvPicPr/>
          <p:nvPr/>
        </p:nvPicPr>
        <p:blipFill>
          <a:blip r:embed="rId5"/>
          <a:srcRect/>
          <a:stretch>
            <a:fillRect/>
          </a:stretch>
        </p:blipFill>
        <p:spPr bwMode="auto">
          <a:xfrm>
            <a:off x="6477000" y="4314622"/>
            <a:ext cx="1621790" cy="1798955"/>
          </a:xfrm>
          <a:prstGeom prst="rect">
            <a:avLst/>
          </a:prstGeom>
          <a:noFill/>
          <a:ln w="9525">
            <a:noFill/>
            <a:miter lim="800000"/>
            <a:headEnd/>
            <a:tailEnd/>
          </a:ln>
        </p:spPr>
      </p:pic>
    </p:spTree>
    <p:extLst>
      <p:ext uri="{BB962C8B-B14F-4D97-AF65-F5344CB8AC3E}">
        <p14:creationId xmlns:p14="http://schemas.microsoft.com/office/powerpoint/2010/main" val="893950936"/>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3"/>
          <p:cNvSpPr txBox="1">
            <a:spLocks noChangeArrowheads="1"/>
          </p:cNvSpPr>
          <p:nvPr/>
        </p:nvSpPr>
        <p:spPr bwMode="auto">
          <a:xfrm>
            <a:off x="1127125" y="1201738"/>
            <a:ext cx="72548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sp>
        <p:nvSpPr>
          <p:cNvPr id="88066" name="Text Box 4"/>
          <p:cNvSpPr txBox="1">
            <a:spLocks noChangeArrowheads="1"/>
          </p:cNvSpPr>
          <p:nvPr/>
        </p:nvSpPr>
        <p:spPr bwMode="auto">
          <a:xfrm>
            <a:off x="1889125" y="3640138"/>
            <a:ext cx="6264275" cy="366712"/>
          </a:xfrm>
          <a:prstGeom prst="rect">
            <a:avLst/>
          </a:prstGeom>
          <a:noFill/>
          <a:ln w="9525">
            <a:noFill/>
            <a:miter lim="800000"/>
            <a:headEnd/>
            <a:tailEnd/>
          </a:ln>
        </p:spPr>
        <p:txBody>
          <a:bodyPr>
            <a:spAutoFit/>
          </a:bodyPr>
          <a:lstStyle/>
          <a:p>
            <a:endParaRPr lang="en-US">
              <a:solidFill>
                <a:srgbClr val="941002"/>
              </a:solidFill>
              <a:latin typeface="Calibri" pitchFamily="34" charset="0"/>
            </a:endParaRPr>
          </a:p>
        </p:txBody>
      </p:sp>
      <p:pic>
        <p:nvPicPr>
          <p:cNvPr id="88070" name="Picture 7" descr="LPTI logo final.tif"/>
          <p:cNvPicPr>
            <a:picLocks noChangeAspect="1"/>
          </p:cNvPicPr>
          <p:nvPr/>
        </p:nvPicPr>
        <p:blipFill>
          <a:blip r:embed="rId2" cstate="print"/>
          <a:srcRect/>
          <a:stretch>
            <a:fillRect/>
          </a:stretch>
        </p:blipFill>
        <p:spPr bwMode="auto">
          <a:xfrm>
            <a:off x="609600" y="457200"/>
            <a:ext cx="838200" cy="917575"/>
          </a:xfrm>
          <a:prstGeom prst="rect">
            <a:avLst/>
          </a:prstGeom>
          <a:noFill/>
          <a:ln w="9525">
            <a:noFill/>
            <a:miter lim="800000"/>
            <a:headEnd/>
            <a:tailEnd/>
          </a:ln>
        </p:spPr>
      </p:pic>
      <p:pic>
        <p:nvPicPr>
          <p:cNvPr id="88071" name="Picture 8" descr="le passage logo final.tif"/>
          <p:cNvPicPr>
            <a:picLocks noChangeAspect="1"/>
          </p:cNvPicPr>
          <p:nvPr/>
        </p:nvPicPr>
        <p:blipFill>
          <a:blip r:embed="rId3" cstate="print"/>
          <a:srcRect/>
          <a:stretch>
            <a:fillRect/>
          </a:stretch>
        </p:blipFill>
        <p:spPr bwMode="auto">
          <a:xfrm>
            <a:off x="6705600" y="619125"/>
            <a:ext cx="1809750" cy="571500"/>
          </a:xfrm>
          <a:prstGeom prst="rect">
            <a:avLst/>
          </a:prstGeom>
          <a:noFill/>
          <a:ln w="9525">
            <a:noFill/>
            <a:miter lim="800000"/>
            <a:headEnd/>
            <a:tailEnd/>
          </a:ln>
        </p:spPr>
      </p:pic>
      <p:sp>
        <p:nvSpPr>
          <p:cNvPr id="2" name="Rectangle 1"/>
          <p:cNvSpPr/>
          <p:nvPr/>
        </p:nvSpPr>
        <p:spPr>
          <a:xfrm>
            <a:off x="609600" y="1568450"/>
            <a:ext cx="7905750" cy="4708981"/>
          </a:xfrm>
          <a:prstGeom prst="rect">
            <a:avLst/>
          </a:prstGeom>
        </p:spPr>
        <p:txBody>
          <a:bodyPr wrap="square">
            <a:spAutoFit/>
          </a:bodyPr>
          <a:lstStyle/>
          <a:p>
            <a:r>
              <a:rPr lang="en-US" sz="2000" dirty="0"/>
              <a:t>About 12 miles from </a:t>
            </a:r>
            <a:r>
              <a:rPr lang="en-US" sz="2000" dirty="0" err="1"/>
              <a:t>Sigiriya</a:t>
            </a:r>
            <a:r>
              <a:rPr lang="en-US" sz="2000" dirty="0"/>
              <a:t> you’ll come to the Raja </a:t>
            </a:r>
            <a:r>
              <a:rPr lang="en-US" sz="2000" dirty="0" err="1"/>
              <a:t>Maha</a:t>
            </a:r>
            <a:r>
              <a:rPr lang="en-US" sz="2000" dirty="0"/>
              <a:t> </a:t>
            </a:r>
            <a:r>
              <a:rPr lang="en-US" sz="2000" dirty="0" err="1"/>
              <a:t>Vihara</a:t>
            </a:r>
            <a:r>
              <a:rPr lang="en-US" sz="2000" dirty="0"/>
              <a:t>, otherwise known as the </a:t>
            </a:r>
            <a:r>
              <a:rPr lang="en-US" sz="2000" dirty="0" err="1"/>
              <a:t>Dambulla</a:t>
            </a:r>
            <a:r>
              <a:rPr lang="en-US" sz="2000" dirty="0"/>
              <a:t> Cave Temple or Golden Temple. This is actually a series of five temples that finds its origin in the Anuradhapura period (1st Century B.C.), even though the art works that have survived to this day are mostly representative of the </a:t>
            </a:r>
            <a:r>
              <a:rPr lang="en-US" sz="2000" dirty="0" err="1"/>
              <a:t>Kandyan</a:t>
            </a:r>
            <a:r>
              <a:rPr lang="en-US" sz="2000" dirty="0"/>
              <a:t> period (18th Century) due to restoration efforts.</a:t>
            </a:r>
            <a:br>
              <a:rPr lang="en-US" sz="2000" dirty="0"/>
            </a:br>
            <a:r>
              <a:rPr lang="en-US" sz="2000" dirty="0"/>
              <a:t>These caves used to be places of refuge and have been embellished by several kings throughout Sinhalese history. Be awed by the 157 statues of Buddha and royalty, as well as intricate wall and ceiling frescoes of both religious and secular nature.</a:t>
            </a:r>
            <a:br>
              <a:rPr lang="en-US" sz="2000" dirty="0"/>
            </a:br>
            <a:r>
              <a:rPr lang="en-US" sz="2000" dirty="0"/>
              <a:t/>
            </a:r>
            <a:br>
              <a:rPr lang="en-US" sz="2000" dirty="0"/>
            </a:br>
            <a:r>
              <a:rPr lang="en-US" sz="2000" dirty="0"/>
              <a:t>Look out especially for the ceiling paintings in the fourth cave, which follow the folds of the rock so closely that they have been mistaken for cloth paintings stuck onto the ceiling.</a:t>
            </a:r>
            <a:br>
              <a:rPr lang="en-US" sz="2000" dirty="0"/>
            </a:br>
            <a:endParaRPr lang="pt-PT" sz="2000" dirty="0"/>
          </a:p>
        </p:txBody>
      </p:sp>
      <p:sp>
        <p:nvSpPr>
          <p:cNvPr id="7" name="Rectangle 6"/>
          <p:cNvSpPr/>
          <p:nvPr/>
        </p:nvSpPr>
        <p:spPr>
          <a:xfrm>
            <a:off x="3725625" y="1208665"/>
            <a:ext cx="1223412" cy="369332"/>
          </a:xfrm>
          <a:prstGeom prst="rect">
            <a:avLst/>
          </a:prstGeom>
        </p:spPr>
        <p:txBody>
          <a:bodyPr wrap="none">
            <a:spAutoFit/>
          </a:bodyPr>
          <a:lstStyle/>
          <a:p>
            <a:r>
              <a:rPr lang="en-US" b="1" dirty="0" err="1" smtClean="0"/>
              <a:t>Dambulla</a:t>
            </a:r>
            <a:endParaRPr lang="pt-PT" dirty="0"/>
          </a:p>
        </p:txBody>
      </p:sp>
    </p:spTree>
    <p:extLst>
      <p:ext uri="{BB962C8B-B14F-4D97-AF65-F5344CB8AC3E}">
        <p14:creationId xmlns:p14="http://schemas.microsoft.com/office/powerpoint/2010/main" val="84337112"/>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1027</TotalTime>
  <Words>2441</Words>
  <Application>Microsoft Office PowerPoint</Application>
  <PresentationFormat>On-screen Show (4:3)</PresentationFormat>
  <Paragraphs>204</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shekharb</dc:creator>
  <cp:lastModifiedBy>VAPC</cp:lastModifiedBy>
  <cp:revision>144</cp:revision>
  <dcterms:created xsi:type="dcterms:W3CDTF">2011-09-02T08:58:30Z</dcterms:created>
  <dcterms:modified xsi:type="dcterms:W3CDTF">2014-09-04T17:01:49Z</dcterms:modified>
</cp:coreProperties>
</file>